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13"/>
  </p:notesMasterIdLst>
  <p:sldIdLst>
    <p:sldId id="270" r:id="rId2"/>
    <p:sldId id="263" r:id="rId3"/>
    <p:sldId id="271" r:id="rId4"/>
    <p:sldId id="265" r:id="rId5"/>
    <p:sldId id="269" r:id="rId6"/>
    <p:sldId id="267" r:id="rId7"/>
    <p:sldId id="268" r:id="rId8"/>
    <p:sldId id="272" r:id="rId9"/>
    <p:sldId id="273" r:id="rId10"/>
    <p:sldId id="276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5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494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otY val="60"/>
      <c:rAngAx val="1"/>
    </c:view3D>
    <c:plotArea>
      <c:layout>
        <c:manualLayout>
          <c:layoutTarget val="inner"/>
          <c:xMode val="edge"/>
          <c:yMode val="edge"/>
          <c:x val="0.11003307423771415"/>
          <c:y val="2.8362088897029458E-2"/>
          <c:w val="0.85853874187525603"/>
          <c:h val="0.881324372367034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9.1810937350093547E-2"/>
                  <c:y val="-3.0983794593393635E-2"/>
                </c:manualLayout>
              </c:layout>
              <c:showVal val="1"/>
            </c:dLbl>
            <c:dLbl>
              <c:idx val="1"/>
              <c:layout>
                <c:manualLayout>
                  <c:x val="8.5586467021274079E-2"/>
                  <c:y val="-3.336716340827005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848253.8</c:v>
                </c:pt>
                <c:pt idx="1">
                  <c:v>854120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01.01.2018 г.</c:v>
                </c:pt>
              </c:strCache>
            </c:strRef>
          </c:tx>
          <c:dLbls>
            <c:dLbl>
              <c:idx val="0"/>
              <c:layout>
                <c:manualLayout>
                  <c:x val="9.6479290096708414E-2"/>
                  <c:y val="-3.8133901038022812E-2"/>
                </c:manualLayout>
              </c:layout>
              <c:showVal val="1"/>
            </c:dLbl>
            <c:dLbl>
              <c:idx val="1"/>
              <c:layout>
                <c:manualLayout>
                  <c:x val="9.1810937350093547E-2"/>
                  <c:y val="-3.336716340827003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817875.4</c:v>
                </c:pt>
                <c:pt idx="1">
                  <c:v>815190.9</c:v>
                </c:pt>
              </c:numCache>
            </c:numRef>
          </c:val>
        </c:ser>
        <c:dLbls>
          <c:showVal val="1"/>
        </c:dLbls>
        <c:shape val="box"/>
        <c:axId val="101764096"/>
        <c:axId val="116859648"/>
        <c:axId val="0"/>
      </c:bar3DChart>
      <c:catAx>
        <c:axId val="101764096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859648"/>
        <c:crosses val="autoZero"/>
        <c:auto val="1"/>
        <c:lblAlgn val="ctr"/>
        <c:lblOffset val="100"/>
      </c:catAx>
      <c:valAx>
        <c:axId val="11685964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1764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72041284412584"/>
          <c:y val="2.9353345123815263E-2"/>
          <c:w val="0.23372346957367401"/>
          <c:h val="0.30731720499524295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1054734136621376"/>
          <c:y val="2.6700963277725438E-2"/>
          <c:w val="0.88921873477485358"/>
          <c:h val="0.87831867169143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1.3888887369981476E-3"/>
                  <c:y val="-2.60160780728164E-2"/>
                </c:manualLayout>
              </c:layout>
              <c:showVal val="1"/>
            </c:dLbl>
            <c:dLbl>
              <c:idx val="1"/>
              <c:layout>
                <c:manualLayout>
                  <c:x val="2.2222219791970765E-2"/>
                  <c:y val="-3.4688104097088453E-2"/>
                </c:manualLayout>
              </c:layout>
              <c:showVal val="1"/>
            </c:dLbl>
            <c:dLbl>
              <c:idx val="2"/>
              <c:layout>
                <c:manualLayout>
                  <c:x val="6.9444436849908607E-3"/>
                  <c:y val="-4.986414963956466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Непрограммные расходы представительного органа власти</c:v>
                </c:pt>
                <c:pt idx="1">
                  <c:v>Непрограммные расходы  главы муниципального образования и местных администраций</c:v>
                </c:pt>
                <c:pt idx="2">
                  <c:v>Непрограммные расходы отдельных органов исполнительной власти</c:v>
                </c:pt>
                <c:pt idx="3">
                  <c:v>Непрограммные расходы контрольно-счетного органа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2603.6</c:v>
                </c:pt>
                <c:pt idx="1">
                  <c:v>30444.5</c:v>
                </c:pt>
                <c:pt idx="2">
                  <c:v>3431.9</c:v>
                </c:pt>
                <c:pt idx="3">
                  <c:v>161.4</c:v>
                </c:pt>
              </c:numCache>
            </c:numRef>
          </c:val>
        </c:ser>
        <c:shape val="cylinder"/>
        <c:axId val="157242496"/>
        <c:axId val="157244032"/>
        <c:axId val="0"/>
      </c:bar3DChart>
      <c:catAx>
        <c:axId val="157242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7244032"/>
        <c:crosses val="autoZero"/>
        <c:auto val="1"/>
        <c:lblAlgn val="ctr"/>
        <c:lblOffset val="100"/>
      </c:catAx>
      <c:valAx>
        <c:axId val="157244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7242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90827155421426"/>
          <c:y val="5.0882088442374393E-2"/>
          <c:w val="0.16286951412188166"/>
          <c:h val="0.23699383876450283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7971617067557341"/>
          <c:y val="3.1552431581251122E-2"/>
          <c:w val="0.63693169007768191"/>
          <c:h val="0.499957425673922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бюджетные назначения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 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40658.300000000003</c:v>
                </c:pt>
                <c:pt idx="1">
                  <c:v>814.7</c:v>
                </c:pt>
                <c:pt idx="2">
                  <c:v>3695.4</c:v>
                </c:pt>
                <c:pt idx="3">
                  <c:v>126055.2</c:v>
                </c:pt>
                <c:pt idx="4">
                  <c:v>27091.200000000001</c:v>
                </c:pt>
                <c:pt idx="5">
                  <c:v>441692.5</c:v>
                </c:pt>
                <c:pt idx="6">
                  <c:v>54227.6</c:v>
                </c:pt>
                <c:pt idx="7">
                  <c:v>150</c:v>
                </c:pt>
                <c:pt idx="8">
                  <c:v>71997.2</c:v>
                </c:pt>
                <c:pt idx="9">
                  <c:v>8968.2999999999956</c:v>
                </c:pt>
                <c:pt idx="10">
                  <c:v>0</c:v>
                </c:pt>
                <c:pt idx="11">
                  <c:v>78769.600000000006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 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39933.199999999997</c:v>
                </c:pt>
                <c:pt idx="1">
                  <c:v>795.9</c:v>
                </c:pt>
                <c:pt idx="2">
                  <c:v>3664.3</c:v>
                </c:pt>
                <c:pt idx="3">
                  <c:v>118671.4</c:v>
                </c:pt>
                <c:pt idx="4">
                  <c:v>25670.6</c:v>
                </c:pt>
                <c:pt idx="5">
                  <c:v>421550</c:v>
                </c:pt>
                <c:pt idx="6">
                  <c:v>52819</c:v>
                </c:pt>
                <c:pt idx="7">
                  <c:v>101.8</c:v>
                </c:pt>
                <c:pt idx="8">
                  <c:v>68297.399999999994</c:v>
                </c:pt>
                <c:pt idx="9">
                  <c:v>4917.7</c:v>
                </c:pt>
                <c:pt idx="10">
                  <c:v>0</c:v>
                </c:pt>
                <c:pt idx="11">
                  <c:v>78769.600000000006</c:v>
                </c:pt>
              </c:numCache>
            </c:numRef>
          </c:val>
        </c:ser>
        <c:axId val="46290432"/>
        <c:axId val="46291968"/>
      </c:barChart>
      <c:catAx>
        <c:axId val="462904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6291968"/>
        <c:crosses val="autoZero"/>
        <c:auto val="1"/>
        <c:lblAlgn val="ctr"/>
        <c:lblOffset val="100"/>
      </c:catAx>
      <c:valAx>
        <c:axId val="4629196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46290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82397171805251"/>
          <c:y val="0.80615717357067163"/>
          <c:w val="0.32239444859300931"/>
          <c:h val="0.1879698280155328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view3D>
      <c:rotX val="10"/>
      <c:depthPercent val="370"/>
      <c:perspective val="30"/>
    </c:view3D>
    <c:plotArea>
      <c:layout>
        <c:manualLayout>
          <c:layoutTarget val="inner"/>
          <c:xMode val="edge"/>
          <c:yMode val="edge"/>
          <c:x val="0"/>
          <c:y val="7.4866918663733822E-2"/>
          <c:w val="1"/>
          <c:h val="0.86773442551967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 назначения</c:v>
                </c:pt>
              </c:strCache>
            </c:strRef>
          </c:tx>
          <c:dLbls>
            <c:dLbl>
              <c:idx val="0"/>
              <c:layout>
                <c:manualLayout>
                  <c:x val="2.9981267697889127E-2"/>
                  <c:y val="-4.6886761444041886E-2"/>
                </c:manualLayout>
              </c:layout>
              <c:showVal val="1"/>
            </c:dLbl>
            <c:dLbl>
              <c:idx val="1"/>
              <c:layout>
                <c:manualLayout>
                  <c:x val="4.0976627121256042E-2"/>
                  <c:y val="-2.7740385097905398E-2"/>
                </c:manualLayout>
              </c:layout>
              <c:showVal val="1"/>
            </c:dLbl>
            <c:dLbl>
              <c:idx val="2"/>
              <c:layout>
                <c:manualLayout>
                  <c:x val="1.4383038375871321E-2"/>
                  <c:y val="-3.2719239589710659E-2"/>
                </c:manualLayout>
              </c:layout>
              <c:showVal val="1"/>
            </c:dLbl>
            <c:dLbl>
              <c:idx val="3"/>
              <c:layout>
                <c:manualLayout>
                  <c:x val="4.2105180854865899E-2"/>
                  <c:y val="-4.4409644509569739E-2"/>
                </c:manualLayout>
              </c:layout>
              <c:showVal val="1"/>
            </c:dLbl>
            <c:dLbl>
              <c:idx val="4"/>
              <c:layout>
                <c:manualLayout>
                  <c:x val="8.8493291858447648E-2"/>
                  <c:y val="-9.184903700432576E-3"/>
                </c:manualLayout>
              </c:layout>
              <c:showVal val="1"/>
            </c:dLbl>
            <c:dLbl>
              <c:idx val="5"/>
              <c:layout>
                <c:manualLayout>
                  <c:x val="2.938577873486466E-2"/>
                  <c:y val="-5.2997850948944686E-2"/>
                </c:manualLayout>
              </c:layout>
              <c:showVal val="1"/>
            </c:dLbl>
            <c:dLbl>
              <c:idx val="6"/>
              <c:layout>
                <c:manualLayout>
                  <c:x val="5.1250892539842392E-2"/>
                  <c:y val="-4.580690406174413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  <c:pt idx="6">
                  <c:v>возврат остатков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36187.300000000003</c:v>
                </c:pt>
                <c:pt idx="1">
                  <c:v>27179.200000000001</c:v>
                </c:pt>
                <c:pt idx="2">
                  <c:v>236760.7</c:v>
                </c:pt>
                <c:pt idx="3">
                  <c:v>101689.3</c:v>
                </c:pt>
                <c:pt idx="4">
                  <c:v>361989.1</c:v>
                </c:pt>
                <c:pt idx="5">
                  <c:v>84498.8</c:v>
                </c:pt>
                <c:pt idx="6">
                  <c:v>-50.6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</c:v>
                </c:pt>
              </c:strCache>
            </c:strRef>
          </c:tx>
          <c:dLbls>
            <c:dLbl>
              <c:idx val="0"/>
              <c:layout>
                <c:manualLayout>
                  <c:x val="-1.6108846605221085E-2"/>
                  <c:y val="0.10399625641077111"/>
                </c:manualLayout>
              </c:layout>
              <c:showVal val="1"/>
            </c:dLbl>
            <c:dLbl>
              <c:idx val="1"/>
              <c:layout>
                <c:manualLayout>
                  <c:x val="-1.5273623521334819E-2"/>
                  <c:y val="9.3691349599044585E-2"/>
                </c:manualLayout>
              </c:layout>
              <c:showVal val="1"/>
            </c:dLbl>
            <c:dLbl>
              <c:idx val="2"/>
              <c:layout>
                <c:manualLayout>
                  <c:x val="-9.2442031886025237E-3"/>
                  <c:y val="0.4279580188584563"/>
                </c:manualLayout>
              </c:layout>
              <c:showVal val="1"/>
            </c:dLbl>
            <c:dLbl>
              <c:idx val="3"/>
              <c:layout>
                <c:manualLayout>
                  <c:x val="-1.1662856899285635E-2"/>
                  <c:y val="0.18312631100896254"/>
                </c:manualLayout>
              </c:layout>
              <c:showVal val="1"/>
            </c:dLbl>
            <c:dLbl>
              <c:idx val="4"/>
              <c:layout>
                <c:manualLayout>
                  <c:x val="-1.6708623290554479E-2"/>
                  <c:y val="0.65259815003462573"/>
                </c:manualLayout>
              </c:layout>
              <c:showVal val="1"/>
            </c:dLbl>
            <c:dLbl>
              <c:idx val="5"/>
              <c:layout>
                <c:manualLayout>
                  <c:x val="-1.612120533422922E-2"/>
                  <c:y val="0.18538654691530254"/>
                </c:manualLayout>
              </c:layout>
              <c:showVal val="1"/>
            </c:dLbl>
            <c:dLbl>
              <c:idx val="6"/>
              <c:layout>
                <c:manualLayout>
                  <c:x val="-2.2422391595660732E-2"/>
                  <c:y val="4.779850858616779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5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  <c:pt idx="6">
                  <c:v>возврат остатков</c:v>
                </c:pt>
              </c:strCache>
            </c:strRef>
          </c:cat>
          <c:val>
            <c:numRef>
              <c:f>Лист1!$C$2:$C$8</c:f>
              <c:numCache>
                <c:formatCode>#,##0.00</c:formatCode>
                <c:ptCount val="7"/>
                <c:pt idx="0">
                  <c:v>36032</c:v>
                </c:pt>
                <c:pt idx="1">
                  <c:v>27733.200000000001</c:v>
                </c:pt>
                <c:pt idx="2">
                  <c:v>236760.7</c:v>
                </c:pt>
                <c:pt idx="3">
                  <c:v>78692.600000000006</c:v>
                </c:pt>
                <c:pt idx="4">
                  <c:v>358001.7</c:v>
                </c:pt>
                <c:pt idx="5">
                  <c:v>80705.899999999994</c:v>
                </c:pt>
                <c:pt idx="6">
                  <c:v>-50.6</c:v>
                </c:pt>
              </c:numCache>
            </c:numRef>
          </c:val>
        </c:ser>
        <c:shape val="box"/>
        <c:axId val="63404288"/>
        <c:axId val="63418368"/>
        <c:axId val="0"/>
      </c:bar3DChart>
      <c:catAx>
        <c:axId val="63404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90" b="0" i="0" baseline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418368"/>
        <c:crosses val="autoZero"/>
        <c:auto val="1"/>
        <c:lblAlgn val="ctr"/>
        <c:lblOffset val="100"/>
      </c:catAx>
      <c:valAx>
        <c:axId val="63418368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63404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328205420636647E-2"/>
          <c:y val="6.4024650730785032E-2"/>
          <c:w val="0.29326338371449495"/>
          <c:h val="0.10498879519390734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view3D>
      <c:rotX val="30"/>
      <c:rotY val="8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назначения</c:v>
                </c:pt>
              </c:strCache>
            </c:strRef>
          </c:tx>
          <c:dLbls>
            <c:dLbl>
              <c:idx val="0"/>
              <c:layout>
                <c:manualLayout>
                  <c:x val="4.0459057137329342E-2"/>
                  <c:y val="-6.3752476276084782E-2"/>
                </c:manualLayout>
              </c:layout>
              <c:showVal val="1"/>
            </c:dLbl>
            <c:dLbl>
              <c:idx val="1"/>
              <c:layout>
                <c:manualLayout>
                  <c:x val="2.9566234061894545E-2"/>
                  <c:y val="-3.9193176066856801E-2"/>
                </c:manualLayout>
              </c:layout>
              <c:showVal val="1"/>
            </c:dLbl>
            <c:dLbl>
              <c:idx val="2"/>
              <c:layout>
                <c:manualLayout>
                  <c:x val="4.5127409883944272E-2"/>
                  <c:y val="-5.9330528931128883E-2"/>
                </c:manualLayout>
              </c:layout>
              <c:showVal val="1"/>
            </c:dLbl>
            <c:dLbl>
              <c:idx val="3"/>
              <c:layout>
                <c:manualLayout>
                  <c:x val="5.6020232959379086E-2"/>
                  <c:y val="-6.6202059799993357E-2"/>
                </c:manualLayout>
              </c:layout>
              <c:showVal val="1"/>
            </c:dLbl>
            <c:dLbl>
              <c:idx val="4"/>
              <c:layout>
                <c:manualLayout>
                  <c:x val="5.6020232959379086E-2"/>
                  <c:y val="-8.2712851530205148E-2"/>
                </c:manualLayout>
              </c:layout>
              <c:showVal val="1"/>
            </c:dLbl>
            <c:dLbl>
              <c:idx val="5"/>
              <c:layout>
                <c:manualLayout>
                  <c:x val="3.7346821972919414E-2"/>
                  <c:y val="-3.4294029058499584E-2"/>
                </c:manualLayout>
              </c:layout>
              <c:showVal val="1"/>
            </c:dLbl>
            <c:dLbl>
              <c:idx val="6"/>
              <c:layout>
                <c:manualLayout>
                  <c:x val="4.0459057137329363E-2"/>
                  <c:y val="-2.694530854596421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accent4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госпошлина</c:v>
                </c:pt>
                <c:pt idx="5">
                  <c:v>отмененные налоги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950.5</c:v>
                </c:pt>
                <c:pt idx="1">
                  <c:v>29462.400000000001</c:v>
                </c:pt>
                <c:pt idx="2">
                  <c:v>24.7</c:v>
                </c:pt>
                <c:pt idx="3">
                  <c:v>4490</c:v>
                </c:pt>
                <c:pt idx="4">
                  <c:v>1259.5</c:v>
                </c:pt>
                <c:pt idx="5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</c:v>
                </c:pt>
              </c:strCache>
            </c:strRef>
          </c:tx>
          <c:dLbls>
            <c:dLbl>
              <c:idx val="0"/>
              <c:layout>
                <c:manualLayout>
                  <c:x val="1.0892823075434819E-2"/>
                  <c:y val="7.6000393895627766E-2"/>
                </c:manualLayout>
              </c:layout>
              <c:showVal val="1"/>
            </c:dLbl>
            <c:dLbl>
              <c:idx val="1"/>
              <c:layout>
                <c:manualLayout>
                  <c:x val="1.7117293404254778E-2"/>
                  <c:y val="0.67970892844518016"/>
                </c:manualLayout>
              </c:layout>
              <c:showVal val="1"/>
            </c:dLbl>
            <c:dLbl>
              <c:idx val="2"/>
              <c:layout>
                <c:manualLayout>
                  <c:x val="1.5561175822049746E-3"/>
                  <c:y val="5.5067654820460075E-2"/>
                </c:manualLayout>
              </c:layout>
              <c:showVal val="1"/>
            </c:dLbl>
            <c:dLbl>
              <c:idx val="3"/>
              <c:layout>
                <c:manualLayout>
                  <c:x val="4.6683527466149233E-3"/>
                  <c:y val="0.14971027750163404"/>
                </c:manualLayout>
              </c:layout>
              <c:showVal val="1"/>
            </c:dLbl>
            <c:dLbl>
              <c:idx val="4"/>
              <c:layout>
                <c:manualLayout>
                  <c:x val="3.1122351644099489E-3"/>
                  <c:y val="8.3985437404501942E-2"/>
                </c:manualLayout>
              </c:layout>
              <c:showVal val="1"/>
            </c:dLbl>
            <c:dLbl>
              <c:idx val="5"/>
              <c:layout>
                <c:manualLayout>
                  <c:x val="4.6683527466149233E-3"/>
                  <c:y val="5.1441043587749355E-2"/>
                </c:manualLayout>
              </c:layout>
              <c:showVal val="1"/>
            </c:dLbl>
            <c:dLbl>
              <c:idx val="6"/>
              <c:layout>
                <c:manualLayout>
                  <c:x val="5.1351880212764045E-2"/>
                  <c:y val="7.103763162117793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accent5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госпошлина</c:v>
                </c:pt>
                <c:pt idx="5">
                  <c:v>отмененные налоги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1011.5</c:v>
                </c:pt>
                <c:pt idx="1">
                  <c:v>29196.2</c:v>
                </c:pt>
                <c:pt idx="2">
                  <c:v>22.1</c:v>
                </c:pt>
                <c:pt idx="3">
                  <c:v>4445.7</c:v>
                </c:pt>
                <c:pt idx="4">
                  <c:v>1357.3</c:v>
                </c:pt>
                <c:pt idx="5">
                  <c:v>0.2</c:v>
                </c:pt>
              </c:numCache>
            </c:numRef>
          </c:val>
        </c:ser>
        <c:gapWidth val="75"/>
        <c:shape val="box"/>
        <c:axId val="71312896"/>
        <c:axId val="71314432"/>
        <c:axId val="0"/>
      </c:bar3DChart>
      <c:catAx>
        <c:axId val="713128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314432"/>
        <c:crosses val="autoZero"/>
        <c:auto val="1"/>
        <c:lblAlgn val="ctr"/>
        <c:lblOffset val="100"/>
      </c:catAx>
      <c:valAx>
        <c:axId val="71314432"/>
        <c:scaling>
          <c:orientation val="minMax"/>
        </c:scaling>
        <c:axPos val="l"/>
        <c:numFmt formatCode="#,##0.00" sourceLinked="1"/>
        <c:maj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312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7982423713173714"/>
          <c:y val="7.9775587705262177E-2"/>
          <c:w val="0.36787538610401888"/>
          <c:h val="0.1162553006375915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view3D>
      <c:rotX val="70"/>
      <c:rotY val="100"/>
      <c:rAngAx val="1"/>
    </c:view3D>
    <c:plotArea>
      <c:layout>
        <c:manualLayout>
          <c:layoutTarget val="inner"/>
          <c:xMode val="edge"/>
          <c:yMode val="edge"/>
          <c:x val="0.19028374700452819"/>
          <c:y val="2.3962235165807741E-3"/>
          <c:w val="0.76553346563551961"/>
          <c:h val="0.700607349098211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назначения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dPt>
            <c:idx val="4"/>
            <c:spPr>
              <a:gradFill flip="none" rotWithShape="1">
                <a:gsLst>
                  <a:gs pos="0">
                    <a:srgbClr val="30ACEC">
                      <a:lumMod val="50000"/>
                      <a:shade val="30000"/>
                      <a:satMod val="115000"/>
                    </a:srgbClr>
                  </a:gs>
                  <a:gs pos="50000">
                    <a:srgbClr val="30ACEC">
                      <a:lumMod val="50000"/>
                      <a:shade val="67500"/>
                      <a:satMod val="115000"/>
                    </a:srgbClr>
                  </a:gs>
                  <a:gs pos="100000">
                    <a:srgbClr val="30ACEC">
                      <a:lumMod val="50000"/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8.3617261828725191E-3"/>
                  <c:y val="-5.6743217212401088E-2"/>
                </c:manualLayout>
              </c:layout>
              <c:showVal val="1"/>
            </c:dLbl>
            <c:dLbl>
              <c:idx val="1"/>
              <c:layout>
                <c:manualLayout>
                  <c:x val="4.0018735441466072E-2"/>
                  <c:y val="-7.2423366944831591E-2"/>
                </c:manualLayout>
              </c:layout>
              <c:showVal val="1"/>
            </c:dLbl>
            <c:dLbl>
              <c:idx val="2"/>
              <c:layout>
                <c:manualLayout>
                  <c:x val="3.4503158290048928E-2"/>
                  <c:y val="-6.3546489912112106E-2"/>
                </c:manualLayout>
              </c:layout>
              <c:showVal val="1"/>
            </c:dLbl>
            <c:dLbl>
              <c:idx val="3"/>
              <c:layout>
                <c:manualLayout>
                  <c:x val="4.6921786977658239E-2"/>
                  <c:y val="-6.4227790224373318E-2"/>
                </c:manualLayout>
              </c:layout>
              <c:showVal val="1"/>
            </c:dLbl>
            <c:dLbl>
              <c:idx val="4"/>
              <c:layout>
                <c:manualLayout>
                  <c:x val="5.2603847094412709E-2"/>
                  <c:y val="-6.644001040643123E-2"/>
                </c:manualLayout>
              </c:layout>
              <c:showVal val="1"/>
            </c:dLbl>
            <c:dLbl>
              <c:idx val="5"/>
              <c:layout>
                <c:manualLayout>
                  <c:x val="6.2055798202635591E-2"/>
                  <c:y val="-7.588022771238101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доходы от имущества</c:v>
                </c:pt>
                <c:pt idx="1">
                  <c:v>плата за негативное воздействие</c:v>
                </c:pt>
                <c:pt idx="2">
                  <c:v>компенация затрат государства</c:v>
                </c:pt>
                <c:pt idx="3">
                  <c:v>доходы от продажи активов</c:v>
                </c:pt>
                <c:pt idx="4">
                  <c:v>штрафы, санкции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25901.5</c:v>
                </c:pt>
                <c:pt idx="1">
                  <c:v>217</c:v>
                </c:pt>
                <c:pt idx="2">
                  <c:v>0</c:v>
                </c:pt>
                <c:pt idx="3">
                  <c:v>564.9</c:v>
                </c:pt>
                <c:pt idx="4">
                  <c:v>495.9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-7.5923677972849447E-3"/>
                  <c:y val="0.55876219460982368"/>
                </c:manualLayout>
              </c:layout>
              <c:showVal val="1"/>
            </c:dLbl>
            <c:dLbl>
              <c:idx val="1"/>
              <c:layout>
                <c:manualLayout>
                  <c:x val="-1.0342768764119353E-2"/>
                  <c:y val="7.2030906554481161E-2"/>
                </c:manualLayout>
              </c:layout>
              <c:showVal val="1"/>
            </c:dLbl>
            <c:dLbl>
              <c:idx val="2"/>
              <c:layout>
                <c:manualLayout>
                  <c:x val="-1.0342652423822119E-2"/>
                  <c:y val="8.2094212344458434E-2"/>
                </c:manualLayout>
              </c:layout>
              <c:showVal val="1"/>
            </c:dLbl>
            <c:dLbl>
              <c:idx val="3"/>
              <c:layout>
                <c:manualLayout>
                  <c:x val="-1.3858456206138257E-2"/>
                  <c:y val="8.0379609403753799E-2"/>
                </c:manualLayout>
              </c:layout>
              <c:showVal val="1"/>
            </c:dLbl>
            <c:dLbl>
              <c:idx val="4"/>
              <c:layout>
                <c:manualLayout>
                  <c:x val="6.110192410563979E-4"/>
                  <c:y val="9.2901639422620599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6.937620819417682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5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доходы от имущества</c:v>
                </c:pt>
                <c:pt idx="1">
                  <c:v>плата за негативное воздействие</c:v>
                </c:pt>
                <c:pt idx="2">
                  <c:v>компенация затрат государства</c:v>
                </c:pt>
                <c:pt idx="3">
                  <c:v>доходы от продажи активов</c:v>
                </c:pt>
                <c:pt idx="4">
                  <c:v>штрафы, санкции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26269.7</c:v>
                </c:pt>
                <c:pt idx="1">
                  <c:v>226.1</c:v>
                </c:pt>
                <c:pt idx="2">
                  <c:v>16.899999999999999</c:v>
                </c:pt>
                <c:pt idx="3">
                  <c:v>594.9</c:v>
                </c:pt>
                <c:pt idx="4">
                  <c:v>618.1</c:v>
                </c:pt>
                <c:pt idx="5">
                  <c:v>7.5</c:v>
                </c:pt>
              </c:numCache>
            </c:numRef>
          </c:val>
        </c:ser>
        <c:gapWidth val="79"/>
        <c:shape val="box"/>
        <c:axId val="71451776"/>
        <c:axId val="71453312"/>
        <c:axId val="0"/>
      </c:bar3DChart>
      <c:catAx>
        <c:axId val="71451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453312"/>
        <c:crosses val="autoZero"/>
        <c:auto val="1"/>
        <c:lblAlgn val="ctr"/>
        <c:lblOffset val="100"/>
      </c:catAx>
      <c:valAx>
        <c:axId val="71453312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714517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63828940672730783"/>
          <c:y val="7.3513686437292849E-2"/>
          <c:w val="0.3414323631250587"/>
          <c:h val="0.10980765173143488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otX val="10"/>
      <c:rotY val="10"/>
      <c:depthPercent val="210"/>
      <c:perspective val="30"/>
    </c:view3D>
    <c:plotArea>
      <c:layout>
        <c:manualLayout>
          <c:layoutTarget val="inner"/>
          <c:xMode val="edge"/>
          <c:yMode val="edge"/>
          <c:x val="1.6975276049677537E-2"/>
          <c:y val="0.13821175990159171"/>
          <c:w val="0.96225947521865884"/>
          <c:h val="0.7136948835046416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3215720483919116E-3"/>
                  <c:y val="0.3402653990547152"/>
                </c:manualLayout>
              </c:layout>
              <c:showVal val="1"/>
            </c:dLbl>
            <c:dLbl>
              <c:idx val="1"/>
              <c:layout>
                <c:manualLayout>
                  <c:x val="5.9967631597070805E-3"/>
                  <c:y val="0.18735890127092289"/>
                </c:manualLayout>
              </c:layout>
              <c:showVal val="1"/>
            </c:dLbl>
            <c:dLbl>
              <c:idx val="2"/>
              <c:layout>
                <c:manualLayout>
                  <c:x val="5.1380822295172294E-3"/>
                  <c:y val="0.49763834261280532"/>
                </c:manualLayout>
              </c:layout>
              <c:showVal val="1"/>
            </c:dLbl>
            <c:dLbl>
              <c:idx val="3"/>
              <c:layout>
                <c:manualLayout>
                  <c:x val="-4.7195886228507157E-3"/>
                  <c:y val="0.1544627404346527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236760.7</c:v>
                </c:pt>
                <c:pt idx="1">
                  <c:v>101689.3</c:v>
                </c:pt>
                <c:pt idx="2">
                  <c:v>361989.1</c:v>
                </c:pt>
                <c:pt idx="3">
                  <c:v>84498.8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1.457450471752258E-2"/>
                  <c:y val="-2.2518100454608041E-2"/>
                </c:manualLayout>
              </c:layout>
              <c:showVal val="1"/>
            </c:dLbl>
            <c:dLbl>
              <c:idx val="1"/>
              <c:layout>
                <c:manualLayout>
                  <c:x val="2.4778471568604951E-2"/>
                  <c:y val="-5.7804334919172806E-2"/>
                </c:manualLayout>
              </c:layout>
              <c:showVal val="1"/>
            </c:dLbl>
            <c:dLbl>
              <c:idx val="2"/>
              <c:layout>
                <c:manualLayout>
                  <c:x val="3.0609375358692452E-2"/>
                  <c:y val="-2.5016927695244006E-2"/>
                </c:manualLayout>
              </c:layout>
              <c:showVal val="1"/>
            </c:dLbl>
            <c:dLbl>
              <c:idx val="3"/>
              <c:layout>
                <c:manualLayout>
                  <c:x val="5.8283785955327034E-3"/>
                  <c:y val="-4.300215082442511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236760.7</c:v>
                </c:pt>
                <c:pt idx="1">
                  <c:v>78692.600000000006</c:v>
                </c:pt>
                <c:pt idx="2">
                  <c:v>358001.7</c:v>
                </c:pt>
                <c:pt idx="3">
                  <c:v>80705.899999999994</c:v>
                </c:pt>
              </c:numCache>
            </c:numRef>
          </c:val>
        </c:ser>
        <c:shape val="box"/>
        <c:axId val="77100928"/>
        <c:axId val="77102464"/>
        <c:axId val="77083968"/>
      </c:bar3DChart>
      <c:catAx>
        <c:axId val="77100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102464"/>
        <c:crosses val="autoZero"/>
        <c:auto val="1"/>
        <c:lblAlgn val="ctr"/>
        <c:lblOffset val="100"/>
      </c:catAx>
      <c:valAx>
        <c:axId val="77102464"/>
        <c:scaling>
          <c:orientation val="minMax"/>
        </c:scaling>
        <c:delete val="1"/>
        <c:axPos val="l"/>
        <c:majorGridlines/>
        <c:numFmt formatCode="#,##0.00" sourceLinked="1"/>
        <c:tickLblPos val="none"/>
        <c:crossAx val="77100928"/>
        <c:crosses val="autoZero"/>
        <c:crossBetween val="between"/>
      </c:valAx>
      <c:serAx>
        <c:axId val="77083968"/>
        <c:scaling>
          <c:orientation val="minMax"/>
        </c:scaling>
        <c:delete val="1"/>
        <c:axPos val="b"/>
        <c:tickLblPos val="none"/>
        <c:crossAx val="77102464"/>
        <c:crosses val="autoZero"/>
      </c:serAx>
    </c:plotArea>
    <c:legend>
      <c:legendPos val="r"/>
      <c:layout>
        <c:manualLayout>
          <c:xMode val="edge"/>
          <c:yMode val="edge"/>
          <c:x val="0.71033894997819169"/>
          <c:y val="2.4082980260817906E-2"/>
          <c:w val="0.28820332407428662"/>
          <c:h val="0.12206321603097507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0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1"/>
              <c:layout>
                <c:manualLayout>
                  <c:x val="7.2608911419560093E-2"/>
                  <c:y val="6.2371513149931591E-2"/>
                </c:manualLayout>
              </c:layout>
              <c:showVal val="1"/>
            </c:dLbl>
            <c:dLbl>
              <c:idx val="2"/>
              <c:layout>
                <c:manualLayout>
                  <c:x val="-1.8815527336629681E-2"/>
                  <c:y val="0.10850861199230814"/>
                </c:manualLayout>
              </c:layout>
              <c:showVal val="1"/>
            </c:dLbl>
            <c:dLbl>
              <c:idx val="3"/>
              <c:layout>
                <c:manualLayout>
                  <c:x val="-7.1363075718205729E-2"/>
                  <c:y val="6.1881119343424808E-2"/>
                </c:manualLayout>
              </c:layout>
              <c:showVal val="1"/>
            </c:dLbl>
            <c:dLbl>
              <c:idx val="4"/>
              <c:layout>
                <c:manualLayout>
                  <c:x val="3.8647077203714291E-4"/>
                  <c:y val="-8.1883789283002981E-2"/>
                </c:manualLayout>
              </c:layout>
              <c:showVal val="1"/>
            </c:dLbl>
            <c:dLbl>
              <c:idx val="5"/>
              <c:layout>
                <c:manualLayout>
                  <c:x val="7.2060792400195334E-2"/>
                  <c:y val="-5.7971222778033807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1.6407672946454063E-2"/>
                </c:manualLayout>
              </c:layout>
              <c:showVal val="1"/>
            </c:dLbl>
            <c:dLbl>
              <c:idx val="8"/>
              <c:layout>
                <c:manualLayout>
                  <c:x val="7.5412802516843833E-2"/>
                  <c:y val="0.11505251892511299"/>
                </c:manualLayout>
              </c:layout>
              <c:showVal val="1"/>
            </c:dLbl>
            <c:dLbl>
              <c:idx val="9"/>
              <c:layout>
                <c:manualLayout>
                  <c:x val="4.6625598923188967E-2"/>
                  <c:y val="0.11052527867494349"/>
                </c:manualLayout>
              </c:layout>
              <c:showVal val="1"/>
            </c:dLbl>
            <c:dLbl>
              <c:idx val="10"/>
              <c:layout>
                <c:manualLayout>
                  <c:x val="-1.9376792448397642E-2"/>
                  <c:y val="9.4610554501099953E-2"/>
                </c:manualLayout>
              </c:layout>
              <c:showVal val="1"/>
            </c:dLbl>
            <c:dLbl>
              <c:idx val="11"/>
              <c:layout>
                <c:manualLayout>
                  <c:x val="-3.9693104472848392E-2"/>
                  <c:y val="0.12863088628261055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 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39933.199999999997</c:v>
                </c:pt>
                <c:pt idx="1">
                  <c:v>795.9</c:v>
                </c:pt>
                <c:pt idx="2">
                  <c:v>3664.3</c:v>
                </c:pt>
                <c:pt idx="3">
                  <c:v>118671.4</c:v>
                </c:pt>
                <c:pt idx="4">
                  <c:v>25670.6</c:v>
                </c:pt>
                <c:pt idx="5">
                  <c:v>421550</c:v>
                </c:pt>
                <c:pt idx="6">
                  <c:v>52819</c:v>
                </c:pt>
                <c:pt idx="7">
                  <c:v>101.8</c:v>
                </c:pt>
                <c:pt idx="8">
                  <c:v>68297.399999999994</c:v>
                </c:pt>
                <c:pt idx="9">
                  <c:v>4917.7</c:v>
                </c:pt>
                <c:pt idx="10">
                  <c:v>0</c:v>
                </c:pt>
                <c:pt idx="11">
                  <c:v>78769.600000000006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22449218521484"/>
          <c:y val="0"/>
          <c:w val="0.34477550781478711"/>
          <c:h val="0.9800724206349205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perspective val="30"/>
    </c:view3D>
    <c:plotArea>
      <c:layout>
        <c:manualLayout>
          <c:layoutTarget val="inner"/>
          <c:xMode val="edge"/>
          <c:yMode val="edge"/>
          <c:x val="0.11054734136621376"/>
          <c:y val="2.670096327772542E-2"/>
          <c:w val="0.88921873477485358"/>
          <c:h val="0.87831867169143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dLbls>
            <c:dLbl>
              <c:idx val="0"/>
              <c:layout>
                <c:manualLayout>
                  <c:x val="1.3888887369981466E-3"/>
                  <c:y val="-2.6016078072816386E-2"/>
                </c:manualLayout>
              </c:layout>
              <c:showVal val="1"/>
            </c:dLbl>
            <c:dLbl>
              <c:idx val="1"/>
              <c:layout>
                <c:manualLayout>
                  <c:x val="2.2222219791970754E-2"/>
                  <c:y val="-3.468810409708845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Муниципальные программы Ирбейского района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815091.8</c:v>
                </c:pt>
                <c:pt idx="1">
                  <c:v>39028.199999999997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dLbls>
            <c:dLbl>
              <c:idx val="0"/>
              <c:layout>
                <c:manualLayout>
                  <c:x val="9.6116678027485025E-2"/>
                  <c:y val="-6.0485674427560934E-3"/>
                </c:manualLayout>
              </c:layout>
              <c:showVal val="1"/>
            </c:dLbl>
            <c:dLbl>
              <c:idx val="1"/>
              <c:layout>
                <c:manualLayout>
                  <c:x val="0.11235519331198671"/>
                  <c:y val="3.363875480631678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Муниципальные программы Ирбейского района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778549.5</c:v>
                </c:pt>
                <c:pt idx="1">
                  <c:v>36641.4</c:v>
                </c:pt>
              </c:numCache>
            </c:numRef>
          </c:val>
        </c:ser>
        <c:shape val="cylinder"/>
        <c:axId val="77423744"/>
        <c:axId val="77425280"/>
        <c:axId val="0"/>
      </c:bar3DChart>
      <c:catAx>
        <c:axId val="77423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425280"/>
        <c:crosses val="autoZero"/>
        <c:auto val="1"/>
        <c:lblAlgn val="ctr"/>
        <c:lblOffset val="100"/>
      </c:catAx>
      <c:valAx>
        <c:axId val="774252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423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13048861215142"/>
          <c:y val="0.41293917495573512"/>
          <c:w val="0.16286951412188166"/>
          <c:h val="0.23699383876450278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0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61569711597860111"/>
          <c:h val="0.94598035167192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explosion val="10"/>
          <c:dPt>
            <c:idx val="3"/>
            <c:explosion val="18"/>
          </c:dPt>
          <c:dLbls>
            <c:dLbl>
              <c:idx val="0"/>
              <c:layout>
                <c:manualLayout>
                  <c:x val="1.6257922517651964E-2"/>
                  <c:y val="6.1277228247860367E-2"/>
                </c:manualLayout>
              </c:layout>
              <c:showVal val="1"/>
            </c:dLbl>
            <c:dLbl>
              <c:idx val="1"/>
              <c:layout>
                <c:manualLayout>
                  <c:x val="-6.0723641563738454E-2"/>
                  <c:y val="8.9676736895969014E-2"/>
                </c:manualLayout>
              </c:layout>
              <c:showVal val="1"/>
            </c:dLbl>
            <c:dLbl>
              <c:idx val="2"/>
              <c:layout>
                <c:manualLayout>
                  <c:x val="-9.3998769795576812E-3"/>
                  <c:y val="4.1155594287819258E-2"/>
                </c:manualLayout>
              </c:layout>
              <c:showVal val="1"/>
            </c:dLbl>
            <c:dLbl>
              <c:idx val="3"/>
              <c:layout>
                <c:manualLayout>
                  <c:x val="2.1003413333171579E-2"/>
                  <c:y val="-0.11252732320720343"/>
                </c:manualLayout>
              </c:layout>
              <c:showVal val="1"/>
            </c:dLbl>
            <c:dLbl>
              <c:idx val="4"/>
              <c:layout>
                <c:manualLayout>
                  <c:x val="-7.020890728194464E-3"/>
                  <c:y val="4.7361276941578233E-2"/>
                </c:manualLayout>
              </c:layout>
              <c:showVal val="1"/>
            </c:dLbl>
            <c:dLbl>
              <c:idx val="5"/>
              <c:layout>
                <c:manualLayout>
                  <c:x val="-1.9790473299746324E-2"/>
                  <c:y val="0.10586053231699363"/>
                </c:manualLayout>
              </c:layout>
              <c:showVal val="1"/>
            </c:dLbl>
            <c:dLbl>
              <c:idx val="6"/>
              <c:layout>
                <c:manualLayout>
                  <c:x val="-7.9999449405947512E-2"/>
                  <c:y val="0.14019166737139641"/>
                </c:manualLayout>
              </c:layout>
              <c:showVal val="1"/>
            </c:dLbl>
            <c:dLbl>
              <c:idx val="7"/>
              <c:layout>
                <c:manualLayout>
                  <c:x val="-6.5015767170572988E-2"/>
                  <c:y val="4.5875467809141049E-2"/>
                </c:manualLayout>
              </c:layout>
              <c:showVal val="1"/>
            </c:dLbl>
            <c:dLbl>
              <c:idx val="8"/>
              <c:layout>
                <c:manualLayout>
                  <c:x val="7.5412802516843833E-2"/>
                  <c:y val="0.11505251892511299"/>
                </c:manualLayout>
              </c:layout>
              <c:showVal val="1"/>
            </c:dLbl>
            <c:dLbl>
              <c:idx val="9"/>
              <c:layout>
                <c:manualLayout>
                  <c:x val="-2.4484987504897842E-2"/>
                  <c:y val="0.11598627998744387"/>
                </c:manualLayout>
              </c:layout>
              <c:showVal val="1"/>
            </c:dLbl>
            <c:dLbl>
              <c:idx val="10"/>
              <c:layout>
                <c:manualLayout>
                  <c:x val="-1.9376792448397642E-2"/>
                  <c:y val="9.4610554501100022E-2"/>
                </c:manualLayout>
              </c:layout>
              <c:showVal val="1"/>
            </c:dLbl>
            <c:dLbl>
              <c:idx val="11"/>
              <c:layout>
                <c:manualLayout>
                  <c:x val="1.067697521825161E-2"/>
                  <c:y val="0.14137331993630198"/>
                </c:manualLayout>
              </c:layout>
              <c:showVal val="1"/>
            </c:dLbl>
            <c:dLbl>
              <c:idx val="12"/>
              <c:layout>
                <c:manualLayout>
                  <c:x val="-2.1512712831722684E-2"/>
                  <c:y val="9.154195339610446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Реформирование и модернизация жилищно-коммунального хозяйства и  повышение энергетической эффективности</c:v>
                </c:pt>
                <c:pt idx="1">
                  <c:v>Молодежь Ирбейского района в ХХI веке</c:v>
                </c:pt>
                <c:pt idx="2">
                  <c:v>Развитие транспортной системы</c:v>
                </c:pt>
                <c:pt idx="3">
                  <c:v>Развитие образования</c:v>
                </c:pt>
                <c:pt idx="4">
                  <c:v>Развитие культуры</c:v>
                </c:pt>
                <c:pt idx="5">
                  <c:v>Развитие физической культуры и спорта в Ирбейском районе</c:v>
                </c:pt>
                <c:pt idx="6">
                  <c:v>Система социальной поддержки населения</c:v>
                </c:pt>
                <c:pt idx="7">
                  <c:v>Управление муниципальными финансами</c:v>
                </c:pt>
                <c:pt idx="8">
                  <c:v>Защита населения и территории Ирбейского района от чрезвычайных ситуаций природного и техногенного характера</c:v>
                </c:pt>
                <c:pt idx="9">
                  <c:v>Развитие малого и среднего предпринимательства на территории Ирбейского района </c:v>
                </c:pt>
                <c:pt idx="10">
                  <c:v>Развитие сельского хозяйства</c:v>
                </c:pt>
                <c:pt idx="11">
                  <c:v>Профилактика правонарушений на территории района</c:v>
                </c:pt>
                <c:pt idx="12">
                  <c:v>Создание условий для обеспечения доступным жильем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25608.400000000001</c:v>
                </c:pt>
                <c:pt idx="1">
                  <c:v>5573.3</c:v>
                </c:pt>
                <c:pt idx="2">
                  <c:v>48837.1</c:v>
                </c:pt>
                <c:pt idx="3">
                  <c:v>451915.4</c:v>
                </c:pt>
                <c:pt idx="4">
                  <c:v>54512.800000000003</c:v>
                </c:pt>
                <c:pt idx="5">
                  <c:v>4917.7</c:v>
                </c:pt>
                <c:pt idx="6">
                  <c:v>30557</c:v>
                </c:pt>
                <c:pt idx="7">
                  <c:v>84536.9</c:v>
                </c:pt>
                <c:pt idx="8">
                  <c:v>3569.3</c:v>
                </c:pt>
                <c:pt idx="9">
                  <c:v>450</c:v>
                </c:pt>
                <c:pt idx="10">
                  <c:v>60427.6</c:v>
                </c:pt>
                <c:pt idx="11">
                  <c:v>95</c:v>
                </c:pt>
                <c:pt idx="12">
                  <c:v>7549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003924965695771"/>
          <c:y val="0.14380786249027117"/>
          <c:w val="0.32996075034304245"/>
          <c:h val="0.83990528432619016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0.75815</cdr:x>
      <cdr:y>0.04323</cdr:y>
    </cdr:from>
    <cdr:to>
      <cdr:x>1</cdr:x>
      <cdr:y>0.1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95342" y="237232"/>
          <a:ext cx="1784895" cy="311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0.00994</cdr:x>
      <cdr:y>0.01403</cdr:y>
    </cdr:from>
    <cdr:to>
      <cdr:x>0.04892</cdr:x>
      <cdr:y>0.29455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481107" y="639974"/>
          <a:ext cx="1468144" cy="335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рублей</a:t>
          </a:r>
          <a:endParaRPr lang="ru-RU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0.8228</cdr:x>
      <cdr:y>0.90244</cdr:y>
    </cdr:from>
    <cdr:to>
      <cdr:x>0.98902</cdr:x>
      <cdr:y>0.97561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72362" y="5286436"/>
          <a:ext cx="142876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0.81141</cdr:x>
      <cdr:y>0.14852</cdr:y>
    </cdr:from>
    <cdr:to>
      <cdr:x>0.9767</cdr:x>
      <cdr:y>0.19827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69158" y="859745"/>
          <a:ext cx="1440040" cy="28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Тыс.рублей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2B3AB-1C1D-455D-A572-55301BA30726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4DA1D-B00F-4327-A148-194A6F2AD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DA1D-B00F-4327-A148-194A6F2AD1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DA1D-B00F-4327-A148-194A6F2AD12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7474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712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2486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80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7849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019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55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806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6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25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2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567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284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04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30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69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28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68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340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параметры бюджета на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01.01.2018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(тыс.руб.)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82663" y="1268760"/>
          <a:ext cx="8161337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571479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программы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0"/>
          <a:ext cx="8682375" cy="697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00010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Непрограммные расходы за 2017 год, 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1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83671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районного бюджета по состоянию на 01.01.2018 года</a:t>
            </a: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59632" y="908720"/>
          <a:ext cx="7693792" cy="5588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416"/>
                <a:gridCol w="1224136"/>
                <a:gridCol w="1296144"/>
                <a:gridCol w="864096"/>
              </a:tblGrid>
              <a:tr h="143437">
                <a:tc gridSpan="4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437">
                <a:tc gridSpan="4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668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Утвержденные бюджетные назначения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Исполнено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</a:tr>
              <a:tr h="123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123822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63366,5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63765,2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</a:tr>
              <a:tr h="1238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784887,3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754110,2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96,1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3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848253,8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817875,4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96,4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382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РАСХОДЫ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40658,3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39933,2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98,2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814,7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795,9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97,7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15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3695,4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3664,3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99,1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754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126055,2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118671,4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94,1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27091,2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25670,6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94,8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441692,5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421550,0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95,4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Культура</a:t>
                      </a:r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 и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кинематография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54227,6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52819,0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97,4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150,0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101,8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67,9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71997,2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68297,4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94,9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8968,3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4917,7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54,8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15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5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latin typeface="Times New Roman"/>
                        </a:rPr>
                        <a:t>Межбюджетные трансферты общего характера бюджетам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78769,6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78769,6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3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854120,0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Times New Roman"/>
                        </a:rPr>
                        <a:t>815190,9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Times New Roman"/>
                        </a:rPr>
                        <a:t>95,4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6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26876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районного бюджета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428736"/>
          <a:ext cx="7704137" cy="442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7380312" cy="112474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районного бюджета по доходам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2017 год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500166" y="642918"/>
          <a:ext cx="7929618" cy="659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0"/>
            <a:ext cx="8161867" cy="9087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налоговых доходов районного бюджета в разрезе источников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82663" y="980728"/>
          <a:ext cx="8161337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233205" cy="1000107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неналоговых доходов районного бюджета в разрезе источников  за 2017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084"/>
          <a:ext cx="859547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12474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безвозмездных поступлений в районный бюджет за 2017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1800" y="1069057"/>
          <a:ext cx="8712200" cy="5788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57147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районного бюджета за 2017 год (исполнено)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714356"/>
          <a:ext cx="8215369" cy="626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"/>
            <a:ext cx="7704667" cy="100010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муниципальным программам и непрограммным расходам за 2017 год, 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1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1850</TotalTime>
  <Words>344</Words>
  <Application>Microsoft Office PowerPoint</Application>
  <PresentationFormat>Экран (4:3)</PresentationFormat>
  <Paragraphs>180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Параллакс</vt:lpstr>
      <vt:lpstr>Основные параметры бюджета на 01.01.2018 г. (тыс.руб.)</vt:lpstr>
      <vt:lpstr>Отчет об исполнении районного бюджета по состоянию на 01.01.2018 года</vt:lpstr>
      <vt:lpstr>Расходы районного бюджета за 2017 год</vt:lpstr>
      <vt:lpstr>Исполнение районного бюджета по доходам  за 2017 год</vt:lpstr>
      <vt:lpstr>Исполнение налоговых доходов районного бюджета в разрезе источников за 2017 год</vt:lpstr>
      <vt:lpstr>Исполнение неналоговых доходов районного бюджета в разрезе источников  за 2017 год</vt:lpstr>
      <vt:lpstr>Исполнение безвозмездных поступлений в районный бюджет за 2017 год</vt:lpstr>
      <vt:lpstr>Расходы районного бюджета за 2017 год (исполнено)</vt:lpstr>
      <vt:lpstr>Расходы по муниципальным программам и непрограммным расходам за 2017 год, тыс.руб.</vt:lpstr>
      <vt:lpstr>Муниципальные программы за 2017 год</vt:lpstr>
      <vt:lpstr> Непрограммные расходы за 2017 год, тыс.руб.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Ирбейского района</dc:title>
  <cp:lastModifiedBy>Пользователь Windows</cp:lastModifiedBy>
  <cp:revision>229</cp:revision>
  <dcterms:modified xsi:type="dcterms:W3CDTF">2018-05-30T02:45:53Z</dcterms:modified>
</cp:coreProperties>
</file>