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3"/>
  </p:notesMasterIdLst>
  <p:sldIdLst>
    <p:sldId id="270" r:id="rId2"/>
    <p:sldId id="263" r:id="rId3"/>
    <p:sldId id="265" r:id="rId4"/>
    <p:sldId id="269" r:id="rId5"/>
    <p:sldId id="267" r:id="rId6"/>
    <p:sldId id="268" r:id="rId7"/>
    <p:sldId id="271" r:id="rId8"/>
    <p:sldId id="272" r:id="rId9"/>
    <p:sldId id="273" r:id="rId10"/>
    <p:sldId id="276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5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519" autoAdjust="0"/>
  </p:normalViewPr>
  <p:slideViewPr>
    <p:cSldViewPr>
      <p:cViewPr varScale="1">
        <p:scale>
          <a:sx n="83" d="100"/>
          <a:sy n="83" d="100"/>
        </p:scale>
        <p:origin x="-141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rotY val="60"/>
      <c:rAngAx val="1"/>
    </c:view3D>
    <c:plotArea>
      <c:layout>
        <c:manualLayout>
          <c:layoutTarget val="inner"/>
          <c:xMode val="edge"/>
          <c:yMode val="edge"/>
          <c:x val="0.11003307423771465"/>
          <c:y val="2.8362088897029441E-2"/>
          <c:w val="0.85853874187525203"/>
          <c:h val="0.881324372367034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Lbls>
            <c:dLbl>
              <c:idx val="0"/>
              <c:layout>
                <c:manualLayout>
                  <c:x val="9.1810937350093547E-2"/>
                  <c:y val="-3.0983794593393652E-2"/>
                </c:manualLayout>
              </c:layout>
              <c:showVal val="1"/>
            </c:dLbl>
            <c:dLbl>
              <c:idx val="1"/>
              <c:layout>
                <c:manualLayout>
                  <c:x val="8.558646702127469E-2"/>
                  <c:y val="-3.336716340827022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1024340.2</c:v>
                </c:pt>
                <c:pt idx="1">
                  <c:v>1039799.8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на 01.01.2022 г.</c:v>
                </c:pt>
              </c:strCache>
            </c:strRef>
          </c:tx>
          <c:dLbls>
            <c:dLbl>
              <c:idx val="0"/>
              <c:layout>
                <c:manualLayout>
                  <c:x val="9.6479290096708359E-2"/>
                  <c:y val="-3.8133901038022812E-2"/>
                </c:manualLayout>
              </c:layout>
              <c:showVal val="1"/>
            </c:dLbl>
            <c:dLbl>
              <c:idx val="1"/>
              <c:layout>
                <c:manualLayout>
                  <c:x val="9.1810937350093547E-2"/>
                  <c:y val="-3.336716340827020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1023307.4</c:v>
                </c:pt>
                <c:pt idx="1">
                  <c:v>1029299.9</c:v>
                </c:pt>
              </c:numCache>
            </c:numRef>
          </c:val>
        </c:ser>
        <c:dLbls>
          <c:showVal val="1"/>
        </c:dLbls>
        <c:shape val="box"/>
        <c:axId val="66993152"/>
        <c:axId val="67015424"/>
        <c:axId val="0"/>
      </c:bar3DChart>
      <c:catAx>
        <c:axId val="66993152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015424"/>
        <c:crosses val="autoZero"/>
        <c:auto val="1"/>
        <c:lblAlgn val="ctr"/>
        <c:lblOffset val="100"/>
      </c:catAx>
      <c:valAx>
        <c:axId val="6701542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99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72041284413272"/>
          <c:y val="2.9353345123815506E-2"/>
          <c:w val="0.23372346957367401"/>
          <c:h val="0.24296624699357741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8.6936232837244873E-2"/>
          <c:y val="1.3692924241317263E-2"/>
          <c:w val="0.88921873477485358"/>
          <c:h val="0.8783186716914346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dLbl>
              <c:idx val="0"/>
              <c:layout>
                <c:manualLayout>
                  <c:x val="-1.5277776106979866E-2"/>
                  <c:y val="-5.2032156145632787E-2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-0.12083332011884071"/>
                  <c:y val="0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6.9444436849909206E-3"/>
                  <c:y val="-4.9864149639564662E-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-1.0185066412563717E-16"/>
                  <c:y val="-3.6856110603156605E-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Лист1!$A$2:$A$4</c:f>
              <c:strCache>
                <c:ptCount val="3"/>
                <c:pt idx="0">
                  <c:v>Непрограммные расходы представительного органа власти</c:v>
                </c:pt>
                <c:pt idx="1">
                  <c:v>Непрограммные расходы  главы муниципального образования и местных администраций</c:v>
                </c:pt>
                <c:pt idx="2">
                  <c:v>Непрограммные расходы контрольно-счетного органа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3019.1</c:v>
                </c:pt>
                <c:pt idx="1">
                  <c:v>56033.1</c:v>
                </c:pt>
                <c:pt idx="2">
                  <c:v>822.4</c:v>
                </c:pt>
              </c:numCache>
            </c:numRef>
          </c:val>
        </c:ser>
        <c:shape val="cylinder"/>
        <c:axId val="177253760"/>
        <c:axId val="177271936"/>
        <c:axId val="0"/>
      </c:bar3DChart>
      <c:catAx>
        <c:axId val="177253760"/>
        <c:scaling>
          <c:orientation val="minMax"/>
        </c:scaling>
        <c:delete val="1"/>
        <c:axPos val="b"/>
        <c:tickLblPos val="nextTo"/>
        <c:crossAx val="177271936"/>
        <c:crosses val="autoZero"/>
        <c:auto val="1"/>
        <c:lblAlgn val="ctr"/>
        <c:lblOffset val="100"/>
      </c:catAx>
      <c:valAx>
        <c:axId val="177271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7253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90827155421781"/>
          <c:y val="5.0882088442374393E-2"/>
          <c:w val="0.16286951412188166"/>
          <c:h val="0.2369938387645034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autoTitleDeleted val="1"/>
    <c:plotArea>
      <c:layout>
        <c:manualLayout>
          <c:layoutTarget val="inner"/>
          <c:xMode val="edge"/>
          <c:yMode val="edge"/>
          <c:x val="0.18241418219751568"/>
          <c:y val="0.11561972327115524"/>
          <c:w val="0.79285169140282163"/>
          <c:h val="0.7363034348122764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Утвержденные  назначения</c:v>
                </c:pt>
              </c:strCache>
            </c:strRef>
          </c:tx>
          <c:dLbls>
            <c:dLbl>
              <c:idx val="0"/>
              <c:layout>
                <c:manualLayout>
                  <c:x val="1.236706319983154E-2"/>
                  <c:y val="-0.13797581704289671"/>
                </c:manualLayout>
              </c:layout>
              <c:showLegendKey val="1"/>
              <c:showVal val="1"/>
            </c:dLbl>
            <c:dLbl>
              <c:idx val="1"/>
              <c:layout>
                <c:manualLayout>
                  <c:x val="6.183409876852777E-3"/>
                  <c:y val="-7.9601432909363459E-2"/>
                </c:manualLayout>
              </c:layout>
              <c:showLegendKey val="1"/>
              <c:showVal val="1"/>
            </c:dLbl>
            <c:dLbl>
              <c:idx val="2"/>
              <c:layout>
                <c:manualLayout>
                  <c:x val="-6.183531599915768E-3"/>
                  <c:y val="-0.15389652148006042"/>
                </c:manualLayout>
              </c:layout>
              <c:showLegendKey val="1"/>
              <c:showVal val="1"/>
            </c:dLbl>
            <c:dLbl>
              <c:idx val="3"/>
              <c:layout>
                <c:manualLayout>
                  <c:x val="9.2752973998737227E-3"/>
                  <c:y val="-7.6948051812384663E-2"/>
                </c:manualLayout>
              </c:layout>
              <c:showLegendKey val="1"/>
              <c:showVal val="1"/>
            </c:dLbl>
            <c:dLbl>
              <c:idx val="4"/>
              <c:layout>
                <c:manualLayout>
                  <c:x val="4.6376486999368293E-3"/>
                  <c:y val="-0.10082848168519368"/>
                </c:manualLayout>
              </c:layout>
              <c:showLegendKey val="1"/>
              <c:showVal val="1"/>
            </c:dLbl>
            <c:dLbl>
              <c:idx val="5"/>
              <c:layout>
                <c:manualLayout>
                  <c:x val="-1.391294609981048E-2"/>
                  <c:y val="-4.7760859745618112E-2"/>
                </c:manualLayout>
              </c:layout>
              <c:showLegendKey val="1"/>
              <c:showVal val="1"/>
            </c:dLbl>
            <c:dLbl>
              <c:idx val="6"/>
              <c:layout>
                <c:manualLayout>
                  <c:x val="-7.7294144998947172E-3"/>
                  <c:y val="-0.19900379120105388"/>
                </c:manualLayout>
              </c:layout>
              <c:showLegendKey val="1"/>
              <c:showVal val="1"/>
            </c:dLbl>
            <c:dLbl>
              <c:idx val="7"/>
              <c:layout>
                <c:manualLayout>
                  <c:x val="9.2752973998736568E-3"/>
                  <c:y val="0.16716342696495387"/>
                </c:manualLayout>
              </c:layout>
              <c:showLegendKey val="1"/>
              <c:showVal val="1"/>
            </c:dLbl>
            <c:txPr>
              <a:bodyPr/>
              <a:lstStyle/>
              <a:p>
                <a:pPr>
                  <a:defRPr sz="1700" baseline="0"/>
                </a:pPr>
                <a:endParaRPr lang="ru-RU"/>
              </a:p>
            </c:txPr>
            <c:showLegendKey val="1"/>
            <c:showVal val="1"/>
          </c:dLbls>
          <c:cat>
            <c:strRef>
              <c:f>Лист1!$A$2:$A$9</c:f>
              <c:strCache>
                <c:ptCount val="8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  <c:pt idx="6">
                  <c:v>доходы бюджета от возврата целевых остатков</c:v>
                </c:pt>
                <c:pt idx="7">
                  <c:v>возврат остатков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76228.3</c:v>
                </c:pt>
                <c:pt idx="1">
                  <c:v>30172.3</c:v>
                </c:pt>
                <c:pt idx="2">
                  <c:v>399412.9</c:v>
                </c:pt>
                <c:pt idx="3">
                  <c:v>89183</c:v>
                </c:pt>
                <c:pt idx="4">
                  <c:v>410414.5</c:v>
                </c:pt>
                <c:pt idx="5">
                  <c:v>23556.1</c:v>
                </c:pt>
                <c:pt idx="6">
                  <c:v>1925.8</c:v>
                </c:pt>
                <c:pt idx="7">
                  <c:v>-6552.7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</c:v>
                </c:pt>
              </c:strCache>
            </c:strRef>
          </c:tx>
          <c:dLbls>
            <c:dLbl>
              <c:idx val="0"/>
              <c:layout>
                <c:manualLayout>
                  <c:x val="-1.391294609981048E-2"/>
                  <c:y val="-7.164128961842707E-2"/>
                </c:manualLayout>
              </c:layout>
              <c:showLegendKey val="1"/>
              <c:showVal val="1"/>
            </c:dLbl>
            <c:dLbl>
              <c:idx val="1"/>
              <c:layout>
                <c:manualLayout>
                  <c:x val="-1.700471189976837E-2"/>
                  <c:y val="-1.3266905484893904E-2"/>
                </c:manualLayout>
              </c:layout>
              <c:showLegendKey val="1"/>
              <c:showVal val="1"/>
            </c:dLbl>
            <c:dLbl>
              <c:idx val="2"/>
              <c:layout>
                <c:manualLayout>
                  <c:x val="-4.7922369899347221E-2"/>
                  <c:y val="-3.980071645468173E-2"/>
                </c:manualLayout>
              </c:layout>
              <c:showLegendKey val="1"/>
              <c:showVal val="1"/>
            </c:dLbl>
            <c:dLbl>
              <c:idx val="3"/>
              <c:layout>
                <c:manualLayout>
                  <c:x val="-1.7004711899768335E-2"/>
                  <c:y val="-1.8573667678851467E-2"/>
                </c:manualLayout>
              </c:layout>
              <c:showLegendKey val="1"/>
              <c:showVal val="1"/>
            </c:dLbl>
            <c:dLbl>
              <c:idx val="4"/>
              <c:layout>
                <c:manualLayout>
                  <c:x val="-4.6376486999368298E-2"/>
                  <c:y val="-2.91871920667666E-2"/>
                </c:manualLayout>
              </c:layout>
              <c:showLegendKey val="1"/>
              <c:showVal val="1"/>
              <c:separator>. </c:separator>
            </c:dLbl>
            <c:dLbl>
              <c:idx val="5"/>
              <c:layout>
                <c:manualLayout>
                  <c:x val="-3.8647072499473654E-2"/>
                  <c:y val="0"/>
                </c:manualLayout>
              </c:layout>
              <c:showLegendKey val="1"/>
              <c:showVal val="1"/>
            </c:dLbl>
            <c:dLbl>
              <c:idx val="6"/>
              <c:layout>
                <c:manualLayout>
                  <c:x val="-5.1014135699305067E-2"/>
                  <c:y val="-0.13532243594591783"/>
                </c:manualLayout>
              </c:layout>
              <c:showLegendKey val="1"/>
              <c:showVal val="1"/>
            </c:dLbl>
            <c:dLbl>
              <c:idx val="7"/>
              <c:layout>
                <c:manualLayout>
                  <c:x val="0"/>
                  <c:y val="0.12205573938866957"/>
                </c:manualLayout>
              </c:layout>
              <c:showLegendKey val="1"/>
              <c:showVal val="1"/>
            </c:dLbl>
            <c:showLegendKey val="1"/>
            <c:showVal val="1"/>
          </c:dLbls>
          <c:cat>
            <c:strRef>
              <c:f>Лист1!$A$2:$A$9</c:f>
              <c:strCache>
                <c:ptCount val="8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  <c:pt idx="6">
                  <c:v>доходы бюджета от возврата целевых остатков</c:v>
                </c:pt>
                <c:pt idx="7">
                  <c:v>возврат остатков</c:v>
                </c:pt>
              </c:strCache>
            </c:strRef>
          </c:cat>
          <c:val>
            <c:numRef>
              <c:f>Лист1!$C$2:$C$9</c:f>
              <c:numCache>
                <c:formatCode>#,##0.00</c:formatCode>
                <c:ptCount val="8"/>
                <c:pt idx="0">
                  <c:v>78977.100000000006</c:v>
                </c:pt>
                <c:pt idx="1">
                  <c:v>31695.200000000001</c:v>
                </c:pt>
                <c:pt idx="2">
                  <c:v>399413.9</c:v>
                </c:pt>
                <c:pt idx="3">
                  <c:v>87155.9</c:v>
                </c:pt>
                <c:pt idx="4">
                  <c:v>407487.9</c:v>
                </c:pt>
                <c:pt idx="5">
                  <c:v>23205.5</c:v>
                </c:pt>
                <c:pt idx="6">
                  <c:v>1925.8</c:v>
                </c:pt>
                <c:pt idx="7">
                  <c:v>-6552.7</c:v>
                </c:pt>
              </c:numCache>
            </c:numRef>
          </c:val>
        </c:ser>
        <c:axId val="120737152"/>
        <c:axId val="120751232"/>
      </c:barChart>
      <c:catAx>
        <c:axId val="120737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90" b="1" i="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751232"/>
        <c:crosses val="autoZero"/>
        <c:auto val="1"/>
        <c:lblAlgn val="ctr"/>
        <c:lblOffset val="100"/>
      </c:catAx>
      <c:valAx>
        <c:axId val="120751232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1207371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78478753847971"/>
          <c:y val="0.14858934143081179"/>
          <c:w val="0.73058425853004794"/>
          <c:h val="7.364511466575961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autoTitleDeleted val="1"/>
    <c:view3D>
      <c:rotX val="30"/>
      <c:rotY val="8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Утвержденные назначения</c:v>
                </c:pt>
              </c:strCache>
            </c:strRef>
          </c:tx>
          <c:dLbls>
            <c:dLbl>
              <c:idx val="0"/>
              <c:layout>
                <c:manualLayout>
                  <c:x val="9.3367054932298708E-3"/>
                  <c:y val="-3.8556863090248264E-2"/>
                </c:manualLayout>
              </c:layout>
              <c:showVal val="1"/>
            </c:dLbl>
            <c:dLbl>
              <c:idx val="1"/>
              <c:layout>
                <c:manualLayout>
                  <c:x val="2.6453998897484635E-2"/>
                  <c:y val="-3.9193156027396675E-2"/>
                </c:manualLayout>
              </c:layout>
              <c:showVal val="1"/>
            </c:dLbl>
            <c:dLbl>
              <c:idx val="2"/>
              <c:layout>
                <c:manualLayout>
                  <c:x val="4.5127409883944314E-2"/>
                  <c:y val="-5.9330528931129306E-2"/>
                </c:manualLayout>
              </c:layout>
              <c:showVal val="1"/>
            </c:dLbl>
            <c:dLbl>
              <c:idx val="3"/>
              <c:layout>
                <c:manualLayout>
                  <c:x val="5.6020232959379093E-2"/>
                  <c:y val="-4.7877977483021437E-2"/>
                </c:manualLayout>
              </c:layout>
              <c:showVal val="1"/>
            </c:dLbl>
            <c:dLbl>
              <c:idx val="4"/>
              <c:layout>
                <c:manualLayout>
                  <c:x val="6.8469173617018889E-2"/>
                  <c:y val="-5.7517238344368837E-2"/>
                </c:manualLayout>
              </c:layout>
              <c:showVal val="1"/>
            </c:dLbl>
            <c:dLbl>
              <c:idx val="5"/>
              <c:layout>
                <c:manualLayout>
                  <c:x val="3.7346821972919414E-2"/>
                  <c:y val="-3.4294029058499584E-2"/>
                </c:manualLayout>
              </c:layout>
              <c:showVal val="1"/>
            </c:dLbl>
            <c:dLbl>
              <c:idx val="6"/>
              <c:layout>
                <c:manualLayout>
                  <c:x val="4.0459057137329363E-2"/>
                  <c:y val="-2.694530854596445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5"/>
                <c:pt idx="0">
                  <c:v>прибыль</c:v>
                </c:pt>
                <c:pt idx="1">
                  <c:v>НДФЛ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госпошлина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5600</c:v>
                </c:pt>
                <c:pt idx="1">
                  <c:v>50717.7</c:v>
                </c:pt>
                <c:pt idx="2">
                  <c:v>28.02</c:v>
                </c:pt>
                <c:pt idx="3">
                  <c:v>18282.599999999991</c:v>
                </c:pt>
                <c:pt idx="4">
                  <c:v>1600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</c:v>
                </c:pt>
              </c:strCache>
            </c:strRef>
          </c:tx>
          <c:dLbls>
            <c:dLbl>
              <c:idx val="0"/>
              <c:layout>
                <c:manualLayout>
                  <c:x val="-2.8010116479689602E-2"/>
                  <c:y val="0.10348651737108576"/>
                </c:manualLayout>
              </c:layout>
              <c:showVal val="1"/>
            </c:dLbl>
            <c:dLbl>
              <c:idx val="1"/>
              <c:layout>
                <c:manualLayout>
                  <c:x val="-1.0892823075434819E-2"/>
                  <c:y val="0.70490454163101668"/>
                </c:manualLayout>
              </c:layout>
              <c:showVal val="1"/>
            </c:dLbl>
            <c:dLbl>
              <c:idx val="2"/>
              <c:layout>
                <c:manualLayout>
                  <c:x val="1.5561175822049809E-3"/>
                  <c:y val="5.5067654820460485E-2"/>
                </c:manualLayout>
              </c:layout>
              <c:showVal val="1"/>
            </c:dLbl>
            <c:dLbl>
              <c:idx val="3"/>
              <c:layout>
                <c:manualLayout>
                  <c:x val="-1.5561175822049762E-2"/>
                  <c:y val="0.18635826178043746"/>
                </c:manualLayout>
              </c:layout>
              <c:showVal val="1"/>
            </c:dLbl>
            <c:dLbl>
              <c:idx val="4"/>
              <c:layout>
                <c:manualLayout>
                  <c:x val="3.1122351644099489E-3"/>
                  <c:y val="8.3985437404501914E-2"/>
                </c:manualLayout>
              </c:layout>
              <c:showVal val="1"/>
            </c:dLbl>
            <c:dLbl>
              <c:idx val="5"/>
              <c:layout>
                <c:manualLayout>
                  <c:x val="4.6683527466149233E-3"/>
                  <c:y val="5.1441043587749355E-2"/>
                </c:manualLayout>
              </c:layout>
              <c:showVal val="1"/>
            </c:dLbl>
            <c:dLbl>
              <c:idx val="6"/>
              <c:layout>
                <c:manualLayout>
                  <c:x val="5.1351880212764045E-2"/>
                  <c:y val="7.103763162117793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5"/>
                <c:pt idx="0">
                  <c:v>прибыль</c:v>
                </c:pt>
                <c:pt idx="1">
                  <c:v>НДФЛ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госпошлина</c:v>
                </c:pt>
              </c:strCache>
            </c:strRef>
          </c:cat>
          <c:val>
            <c:numRef>
              <c:f>Лист1!$C$2:$C$7</c:f>
              <c:numCache>
                <c:formatCode>#,##0.00</c:formatCode>
                <c:ptCount val="6"/>
                <c:pt idx="0">
                  <c:v>5620</c:v>
                </c:pt>
                <c:pt idx="1">
                  <c:v>52846.1</c:v>
                </c:pt>
                <c:pt idx="2">
                  <c:v>28.56</c:v>
                </c:pt>
                <c:pt idx="3">
                  <c:v>18781.5</c:v>
                </c:pt>
                <c:pt idx="4">
                  <c:v>1700.8799999999999</c:v>
                </c:pt>
              </c:numCache>
            </c:numRef>
          </c:val>
        </c:ser>
        <c:gapWidth val="75"/>
        <c:shape val="box"/>
        <c:axId val="118579200"/>
        <c:axId val="118580736"/>
        <c:axId val="0"/>
      </c:bar3DChart>
      <c:catAx>
        <c:axId val="1185792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580736"/>
        <c:crosses val="autoZero"/>
        <c:auto val="1"/>
        <c:lblAlgn val="ctr"/>
        <c:lblOffset val="100"/>
      </c:catAx>
      <c:valAx>
        <c:axId val="118580736"/>
        <c:scaling>
          <c:orientation val="minMax"/>
        </c:scaling>
        <c:axPos val="l"/>
        <c:numFmt formatCode="#,##0.00" sourceLinked="1"/>
        <c:maj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579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7982423713174058"/>
          <c:y val="7.9775587705262177E-2"/>
          <c:w val="0.36787538610402126"/>
          <c:h val="0.1162553006375915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autoTitleDeleted val="1"/>
    <c:view3D>
      <c:rotX val="70"/>
      <c:rotY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Утвержденные назначения 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dPt>
            <c:idx val="4"/>
            <c:spPr>
              <a:gradFill flip="none" rotWithShape="1">
                <a:gsLst>
                  <a:gs pos="0">
                    <a:srgbClr val="30ACEC">
                      <a:lumMod val="50000"/>
                      <a:shade val="30000"/>
                      <a:satMod val="115000"/>
                    </a:srgbClr>
                  </a:gs>
                  <a:gs pos="50000">
                    <a:srgbClr val="30ACEC">
                      <a:lumMod val="50000"/>
                      <a:shade val="67500"/>
                      <a:satMod val="115000"/>
                    </a:srgbClr>
                  </a:gs>
                  <a:gs pos="100000">
                    <a:srgbClr val="30ACEC">
                      <a:lumMod val="50000"/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7.3876088741586625E-3"/>
                  <c:y val="0.38156897435879988"/>
                </c:manualLayout>
              </c:layout>
              <c:showVal val="1"/>
            </c:dLbl>
            <c:dLbl>
              <c:idx val="1"/>
              <c:layout>
                <c:manualLayout>
                  <c:x val="4.432565324495201E-3"/>
                  <c:y val="6.504019518204085E-2"/>
                </c:manualLayout>
              </c:layout>
              <c:showVal val="1"/>
            </c:dLbl>
            <c:dLbl>
              <c:idx val="2"/>
              <c:layout>
                <c:manualLayout>
                  <c:x val="-2.0685304847644252E-2"/>
                  <c:y val="9.3224279760925247E-2"/>
                </c:manualLayout>
              </c:layout>
              <c:showVal val="1"/>
            </c:dLbl>
            <c:dLbl>
              <c:idx val="3"/>
              <c:layout>
                <c:manualLayout>
                  <c:x val="-1.4775217748317323E-2"/>
                  <c:y val="0.13008039036408164"/>
                </c:manualLayout>
              </c:layout>
              <c:showVal val="1"/>
            </c:dLbl>
            <c:dLbl>
              <c:idx val="4"/>
              <c:layout>
                <c:manualLayout>
                  <c:x val="-8.8651306489904384E-3"/>
                  <c:y val="9.1056273254857226E-2"/>
                </c:manualLayout>
              </c:layout>
              <c:showVal val="1"/>
            </c:dLbl>
            <c:dLbl>
              <c:idx val="5"/>
              <c:layout>
                <c:manualLayout>
                  <c:x val="-1.4775217748317323E-2"/>
                  <c:y val="5.8536175663836773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доходы от имущества</c:v>
                </c:pt>
                <c:pt idx="1">
                  <c:v>плата за негативное воздействие</c:v>
                </c:pt>
                <c:pt idx="2">
                  <c:v>компенация затрат государства</c:v>
                </c:pt>
                <c:pt idx="3">
                  <c:v>доходы от продажи активов</c:v>
                </c:pt>
                <c:pt idx="4">
                  <c:v>штрафы, санкции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23895.829999999984</c:v>
                </c:pt>
                <c:pt idx="1">
                  <c:v>141.5</c:v>
                </c:pt>
                <c:pt idx="2">
                  <c:v>1280.0999999999999</c:v>
                </c:pt>
                <c:pt idx="3">
                  <c:v>3233.1</c:v>
                </c:pt>
                <c:pt idx="4">
                  <c:v>1621.8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dLbl>
              <c:idx val="0"/>
              <c:layout>
                <c:manualLayout>
                  <c:x val="9.0128828264735728E-2"/>
                  <c:y val="-5.4200162651700717E-2"/>
                </c:manualLayout>
              </c:layout>
              <c:showVal val="1"/>
            </c:dLbl>
            <c:dLbl>
              <c:idx val="1"/>
              <c:layout>
                <c:manualLayout>
                  <c:x val="4.1370609695288475E-2"/>
                  <c:y val="-6.504019518204085E-2"/>
                </c:manualLayout>
              </c:layout>
              <c:showVal val="1"/>
            </c:dLbl>
            <c:dLbl>
              <c:idx val="2"/>
              <c:layout>
                <c:manualLayout>
                  <c:x val="4.7280696794615412E-2"/>
                  <c:y val="-5.6368169157768738E-2"/>
                </c:manualLayout>
              </c:layout>
              <c:showVal val="1"/>
            </c:dLbl>
            <c:dLbl>
              <c:idx val="3"/>
              <c:layout>
                <c:manualLayout>
                  <c:x val="5.1713262119110766E-2"/>
                  <c:y val="-5.6368169157768738E-2"/>
                </c:manualLayout>
              </c:layout>
              <c:showVal val="1"/>
            </c:dLbl>
            <c:dLbl>
              <c:idx val="4"/>
              <c:layout>
                <c:manualLayout>
                  <c:x val="5.4668305668773946E-2"/>
                  <c:y val="-5.420016265170071E-2"/>
                </c:manualLayout>
              </c:layout>
              <c:showVal val="1"/>
            </c:dLbl>
            <c:dLbl>
              <c:idx val="5"/>
              <c:layout>
                <c:manualLayout>
                  <c:x val="7.0921045191923091E-2"/>
                  <c:y val="0.1474246131217997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доходы от имущества</c:v>
                </c:pt>
                <c:pt idx="1">
                  <c:v>плата за негативное воздействие</c:v>
                </c:pt>
                <c:pt idx="2">
                  <c:v>компенация затрат государства</c:v>
                </c:pt>
                <c:pt idx="3">
                  <c:v>доходы от продажи активов</c:v>
                </c:pt>
                <c:pt idx="4">
                  <c:v>штрафы, санкции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Лист1!$C$2:$C$7</c:f>
              <c:numCache>
                <c:formatCode>#,##0.00</c:formatCode>
                <c:ptCount val="6"/>
                <c:pt idx="0">
                  <c:v>25575.59</c:v>
                </c:pt>
                <c:pt idx="1">
                  <c:v>137.47999999999999</c:v>
                </c:pt>
                <c:pt idx="2">
                  <c:v>1099.8499999999999</c:v>
                </c:pt>
                <c:pt idx="3">
                  <c:v>3211.14</c:v>
                </c:pt>
                <c:pt idx="4">
                  <c:v>1709.73</c:v>
                </c:pt>
                <c:pt idx="5">
                  <c:v>-38.590000000000003</c:v>
                </c:pt>
              </c:numCache>
            </c:numRef>
          </c:val>
        </c:ser>
        <c:dLbls>
          <c:showVal val="1"/>
        </c:dLbls>
        <c:gapWidth val="75"/>
        <c:shape val="box"/>
        <c:axId val="126385536"/>
        <c:axId val="126411904"/>
        <c:axId val="0"/>
      </c:bar3DChart>
      <c:catAx>
        <c:axId val="1263855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6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411904"/>
        <c:crosses val="autoZero"/>
        <c:auto val="1"/>
        <c:lblAlgn val="ctr"/>
        <c:lblOffset val="100"/>
      </c:catAx>
      <c:valAx>
        <c:axId val="126411904"/>
        <c:scaling>
          <c:orientation val="minMax"/>
        </c:scaling>
        <c:axPos val="l"/>
        <c:majorGridlines/>
        <c:numFmt formatCode="#,##0.00" sourceLinked="1"/>
        <c:majorTickMark val="none"/>
        <c:tickLblPos val="none"/>
        <c:spPr>
          <a:ln w="9525">
            <a:noFill/>
          </a:ln>
        </c:spPr>
        <c:crossAx val="12638553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rotX val="10"/>
      <c:rotY val="10"/>
      <c:depthPercent val="210"/>
      <c:perspective val="30"/>
    </c:view3D>
    <c:plotArea>
      <c:layout>
        <c:manualLayout>
          <c:layoutTarget val="inner"/>
          <c:xMode val="edge"/>
          <c:yMode val="edge"/>
          <c:x val="1.6975276049677624E-2"/>
          <c:y val="0.13821175990159171"/>
          <c:w val="0.96225947521865884"/>
          <c:h val="0.7136948835046449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Lbls>
            <c:dLbl>
              <c:idx val="0"/>
              <c:layout>
                <c:manualLayout>
                  <c:x val="4.9670576892174197E-3"/>
                  <c:y val="0.43679407449684682"/>
                </c:manualLayout>
              </c:layout>
              <c:showVal val="1"/>
            </c:dLbl>
            <c:dLbl>
              <c:idx val="1"/>
              <c:layout>
                <c:manualLayout>
                  <c:x val="1.4743118844838291E-2"/>
                  <c:y val="0.16761419139901709"/>
                </c:manualLayout>
              </c:layout>
              <c:showVal val="1"/>
            </c:dLbl>
            <c:dLbl>
              <c:idx val="2"/>
              <c:layout>
                <c:manualLayout>
                  <c:x val="5.1380822295172294E-3"/>
                  <c:y val="0.48666898257592139"/>
                </c:manualLayout>
              </c:layout>
              <c:showVal val="1"/>
            </c:dLbl>
            <c:dLbl>
              <c:idx val="3"/>
              <c:layout>
                <c:manualLayout>
                  <c:x val="-4.7195886228507174E-3"/>
                  <c:y val="8.864761667199004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399412.9</c:v>
                </c:pt>
                <c:pt idx="1">
                  <c:v>89183</c:v>
                </c:pt>
                <c:pt idx="2">
                  <c:v>410414.54</c:v>
                </c:pt>
                <c:pt idx="3">
                  <c:v>23556.07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dLbl>
              <c:idx val="0"/>
              <c:layout>
                <c:manualLayout>
                  <c:x val="1.4574504717522621E-2"/>
                  <c:y val="-2.2518100454608041E-2"/>
                </c:manualLayout>
              </c:layout>
              <c:showVal val="1"/>
            </c:dLbl>
            <c:dLbl>
              <c:idx val="1"/>
              <c:layout>
                <c:manualLayout>
                  <c:x val="2.4778471568604951E-2"/>
                  <c:y val="-5.7804334919173125E-2"/>
                </c:manualLayout>
              </c:layout>
              <c:showVal val="1"/>
            </c:dLbl>
            <c:dLbl>
              <c:idx val="2"/>
              <c:layout>
                <c:manualLayout>
                  <c:x val="3.0609375358692452E-2"/>
                  <c:y val="-2.5016927695244006E-2"/>
                </c:manualLayout>
              </c:layout>
              <c:showVal val="1"/>
            </c:dLbl>
            <c:dLbl>
              <c:idx val="3"/>
              <c:layout>
                <c:manualLayout>
                  <c:x val="5.8283785955327329E-3"/>
                  <c:y val="-4.300215082442511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399412.9</c:v>
                </c:pt>
                <c:pt idx="1">
                  <c:v>87155.86</c:v>
                </c:pt>
                <c:pt idx="2">
                  <c:v>407487.92000000022</c:v>
                </c:pt>
                <c:pt idx="3">
                  <c:v>23205.460000000017</c:v>
                </c:pt>
              </c:numCache>
            </c:numRef>
          </c:val>
        </c:ser>
        <c:shape val="box"/>
        <c:axId val="126513152"/>
        <c:axId val="126514688"/>
        <c:axId val="120907072"/>
      </c:bar3DChart>
      <c:catAx>
        <c:axId val="126513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514688"/>
        <c:crosses val="autoZero"/>
        <c:auto val="1"/>
        <c:lblAlgn val="ctr"/>
        <c:lblOffset val="100"/>
      </c:catAx>
      <c:valAx>
        <c:axId val="126514688"/>
        <c:scaling>
          <c:orientation val="minMax"/>
        </c:scaling>
        <c:delete val="1"/>
        <c:axPos val="l"/>
        <c:majorGridlines/>
        <c:numFmt formatCode="#,##0.00" sourceLinked="1"/>
        <c:tickLblPos val="none"/>
        <c:crossAx val="126513152"/>
        <c:crosses val="autoZero"/>
        <c:crossBetween val="between"/>
      </c:valAx>
      <c:serAx>
        <c:axId val="120907072"/>
        <c:scaling>
          <c:orientation val="minMax"/>
        </c:scaling>
        <c:delete val="1"/>
        <c:axPos val="b"/>
        <c:tickLblPos val="none"/>
        <c:crossAx val="126514688"/>
        <c:crosses val="autoZero"/>
      </c:serAx>
    </c:plotArea>
    <c:legend>
      <c:legendPos val="r"/>
      <c:layout>
        <c:manualLayout>
          <c:xMode val="edge"/>
          <c:yMode val="edge"/>
          <c:x val="0.71033894997819169"/>
          <c:y val="2.4082980260817906E-2"/>
          <c:w val="0.28820332407428662"/>
          <c:h val="0.1220632160309752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45820034108438856"/>
          <c:y val="3.4270313846589816E-2"/>
          <c:w val="0.52536653397045507"/>
          <c:h val="0.9013483816889936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Утвержденные бюджетные назначения</c:v>
                </c:pt>
              </c:strCache>
            </c:strRef>
          </c:tx>
          <c:dLbls>
            <c:dLbl>
              <c:idx val="0"/>
              <c:layout>
                <c:manualLayout>
                  <c:x val="1.0457443146916373E-2"/>
                  <c:y val="2.2503358670579697E-3"/>
                </c:manualLayout>
              </c:layout>
              <c:showVal val="1"/>
            </c:dLbl>
            <c:dLbl>
              <c:idx val="3"/>
              <c:layout>
                <c:manualLayout>
                  <c:x val="1.195136359647586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1.1251679335289807E-2"/>
                </c:manualLayout>
              </c:layout>
              <c:showVal val="1"/>
            </c:dLbl>
            <c:dLbl>
              <c:idx val="5"/>
              <c:layout>
                <c:manualLayout>
                  <c:x val="2.9878408991189632E-3"/>
                  <c:y val="4.8529935085415161E-3"/>
                </c:manualLayout>
              </c:layout>
              <c:showVal val="1"/>
            </c:dLbl>
            <c:dLbl>
              <c:idx val="7"/>
              <c:layout>
                <c:manualLayout>
                  <c:x val="8.9635226973569307E-3"/>
                  <c:y val="4.5006717341158865E-3"/>
                </c:manualLayout>
              </c:layout>
              <c:showVal val="1"/>
            </c:dLbl>
            <c:dLbl>
              <c:idx val="8"/>
              <c:layout>
                <c:manualLayout>
                  <c:x val="7.4696022477974133E-3"/>
                  <c:y val="2.2503358670579697E-3"/>
                </c:manualLayout>
              </c:layout>
              <c:showVal val="1"/>
            </c:dLbl>
            <c:dLbl>
              <c:idx val="9"/>
              <c:layout>
                <c:manualLayout>
                  <c:x val="4.4817613486784523E-3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1.3445284046035384E-2"/>
                  <c:y val="-9.0013434682318129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rgbClr val="0070C0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 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МБТ общего характера бюджетам субъектов РФ и муниципальных образований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60316.1</c:v>
                </c:pt>
                <c:pt idx="1">
                  <c:v>1253</c:v>
                </c:pt>
                <c:pt idx="2">
                  <c:v>5694.5</c:v>
                </c:pt>
                <c:pt idx="3">
                  <c:v>59596.7</c:v>
                </c:pt>
                <c:pt idx="4">
                  <c:v>25415.3</c:v>
                </c:pt>
                <c:pt idx="5">
                  <c:v>6730.6</c:v>
                </c:pt>
                <c:pt idx="6">
                  <c:v>598280</c:v>
                </c:pt>
                <c:pt idx="7">
                  <c:v>131933.79999999999</c:v>
                </c:pt>
                <c:pt idx="8">
                  <c:v>64.599999999999994</c:v>
                </c:pt>
                <c:pt idx="9">
                  <c:v>42189.599999999999</c:v>
                </c:pt>
                <c:pt idx="10">
                  <c:v>8918.7999999999975</c:v>
                </c:pt>
                <c:pt idx="11">
                  <c:v>0</c:v>
                </c:pt>
                <c:pt idx="12">
                  <c:v>99406.8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dLbl>
              <c:idx val="0"/>
              <c:layout>
                <c:manualLayout>
                  <c:x val="1.018218536329675E-2"/>
                  <c:y val="-4.9346216182941409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9.1099668933926764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1251679335289807E-2"/>
                </c:manualLayout>
              </c:layout>
              <c:showVal val="1"/>
            </c:dLbl>
            <c:dLbl>
              <c:idx val="3"/>
              <c:layout>
                <c:manualLayout>
                  <c:x val="1.0457443146916372E-2"/>
                  <c:y val="-2.2505072242563662E-3"/>
                </c:manualLayout>
              </c:layout>
              <c:showVal val="1"/>
            </c:dLbl>
            <c:dLbl>
              <c:idx val="4"/>
              <c:layout>
                <c:manualLayout>
                  <c:x val="1.4939204495594816E-3"/>
                  <c:y val="6.4256838462355779E-3"/>
                </c:manualLayout>
              </c:layout>
              <c:showVal val="1"/>
            </c:dLbl>
            <c:dLbl>
              <c:idx val="5"/>
              <c:layout>
                <c:manualLayout>
                  <c:x val="2.9878408991189085E-3"/>
                  <c:y val="4.2837892308237183E-3"/>
                </c:manualLayout>
              </c:layout>
              <c:showVal val="1"/>
            </c:dLbl>
            <c:dLbl>
              <c:idx val="7"/>
              <c:layout>
                <c:manualLayout>
                  <c:x val="1.0457443146916373E-2"/>
                  <c:y val="-6.7510076011739212E-3"/>
                </c:manualLayout>
              </c:layout>
              <c:showVal val="1"/>
            </c:dLbl>
            <c:dLbl>
              <c:idx val="8"/>
              <c:layout>
                <c:manualLayout>
                  <c:x val="1.0457443146916373E-2"/>
                  <c:y val="-9.0013434682318129E-3"/>
                </c:manualLayout>
              </c:layout>
              <c:showVal val="1"/>
            </c:dLbl>
            <c:dLbl>
              <c:idx val="9"/>
              <c:layout>
                <c:manualLayout>
                  <c:x val="7.2860970587176862E-3"/>
                  <c:y val="-2.2503358670579697E-3"/>
                </c:manualLayout>
              </c:layout>
              <c:showVal val="1"/>
            </c:dLbl>
            <c:dLbl>
              <c:idx val="10"/>
              <c:layout>
                <c:manualLayout>
                  <c:x val="1.3445284046035384E-2"/>
                  <c:y val="-9.0013434682318129E-3"/>
                </c:manualLayout>
              </c:layout>
              <c:showVal val="1"/>
            </c:dLbl>
            <c:dLbl>
              <c:idx val="11"/>
              <c:layout>
                <c:manualLayout>
                  <c:x val="-1.0876211398918871E-3"/>
                  <c:y val="-2.4672264825874087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 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МБТ общего характера бюджетам субъектов РФ и муниципальных образований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59743.3</c:v>
                </c:pt>
                <c:pt idx="1">
                  <c:v>1253</c:v>
                </c:pt>
                <c:pt idx="2">
                  <c:v>5672.2</c:v>
                </c:pt>
                <c:pt idx="3">
                  <c:v>59413.5</c:v>
                </c:pt>
                <c:pt idx="4">
                  <c:v>22599.3</c:v>
                </c:pt>
                <c:pt idx="5">
                  <c:v>6697.1</c:v>
                </c:pt>
                <c:pt idx="6">
                  <c:v>596709.6</c:v>
                </c:pt>
                <c:pt idx="7">
                  <c:v>131087.5</c:v>
                </c:pt>
                <c:pt idx="8">
                  <c:v>64.599999999999994</c:v>
                </c:pt>
                <c:pt idx="9">
                  <c:v>37738.1</c:v>
                </c:pt>
                <c:pt idx="10">
                  <c:v>8915.1</c:v>
                </c:pt>
                <c:pt idx="11">
                  <c:v>0</c:v>
                </c:pt>
                <c:pt idx="12">
                  <c:v>99406.8</c:v>
                </c:pt>
              </c:numCache>
            </c:numRef>
          </c:val>
        </c:ser>
        <c:gapWidth val="75"/>
        <c:axId val="120913920"/>
        <c:axId val="120915456"/>
      </c:barChart>
      <c:catAx>
        <c:axId val="120913920"/>
        <c:scaling>
          <c:orientation val="minMax"/>
        </c:scaling>
        <c:axPos val="l"/>
        <c:majorTickMark val="none"/>
        <c:tickLblPos val="nextTo"/>
        <c:txPr>
          <a:bodyPr rot="0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915456"/>
        <c:crosses val="autoZero"/>
        <c:auto val="1"/>
        <c:lblAlgn val="ctr"/>
        <c:lblOffset val="100"/>
      </c:catAx>
      <c:valAx>
        <c:axId val="120915456"/>
        <c:scaling>
          <c:orientation val="minMax"/>
        </c:scaling>
        <c:axPos val="b"/>
        <c:numFmt formatCode="#,##0.0" sourceLinked="1"/>
        <c:majorTickMark val="none"/>
        <c:tickLblPos val="none"/>
        <c:crossAx val="12091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916788160433419"/>
          <c:y val="0.94847006322805449"/>
          <c:w val="0.50349400937899724"/>
          <c:h val="3.8678569079474416E-2"/>
        </c:manualLayout>
      </c:layout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7.5637279879055969E-2"/>
                  <c:y val="4.8305466637412302E-2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5.8386740950194777E-2"/>
                  <c:y val="0.13740767390456618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-1.8815527336629681E-2"/>
                  <c:y val="0.10850861199230805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7.1363075718205729E-2"/>
                  <c:y val="6.1881119343424808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3.8623701671379191E-4"/>
                  <c:y val="-0.17111598045067691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8.0612559142193251E-3"/>
                  <c:y val="-8.4335279259391993E-2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1.8550597057782801E-2"/>
                  <c:y val="-3.8348444360982128E-2"/>
                </c:manualLayout>
              </c:layout>
              <c:showVal val="1"/>
              <c:showPercent val="1"/>
            </c:dLbl>
            <c:dLbl>
              <c:idx val="7"/>
              <c:layout>
                <c:manualLayout>
                  <c:x val="6.1916877988073497E-3"/>
                  <c:y val="3.4981957148747252E-2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7.5412802516843833E-2"/>
                  <c:y val="0.11505251892511299"/>
                </c:manualLayout>
              </c:layout>
              <c:showVal val="1"/>
              <c:showPercent val="1"/>
            </c:dLbl>
            <c:dLbl>
              <c:idx val="9"/>
              <c:layout>
                <c:manualLayout>
                  <c:x val="4.5203281166885982E-2"/>
                  <c:y val="5.5769161367507293E-2"/>
                </c:manualLayout>
              </c:layout>
              <c:showVal val="1"/>
              <c:showPercent val="1"/>
            </c:dLbl>
            <c:dLbl>
              <c:idx val="10"/>
              <c:layout>
                <c:manualLayout>
                  <c:x val="-1.9376792448397642E-2"/>
                  <c:y val="9.4610554501100022E-2"/>
                </c:manualLayout>
              </c:layout>
              <c:showVal val="1"/>
              <c:showPercent val="1"/>
            </c:dLbl>
            <c:dLbl>
              <c:idx val="11"/>
              <c:layout>
                <c:manualLayout>
                  <c:x val="-3.9693104472848392E-2"/>
                  <c:y val="0.12863088628261055"/>
                </c:manualLayout>
              </c:layout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Лист1!$A$2:$A$15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 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Межбюджетные трансферты общего характера бюджетам субъектов Российской Федерации и муниципальных образований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59743.3</c:v>
                </c:pt>
                <c:pt idx="1">
                  <c:v>1253</c:v>
                </c:pt>
                <c:pt idx="2">
                  <c:v>5672.2</c:v>
                </c:pt>
                <c:pt idx="3">
                  <c:v>59413.5</c:v>
                </c:pt>
                <c:pt idx="4">
                  <c:v>22599.3</c:v>
                </c:pt>
                <c:pt idx="5">
                  <c:v>6697.1</c:v>
                </c:pt>
                <c:pt idx="6">
                  <c:v>596709.6</c:v>
                </c:pt>
                <c:pt idx="7">
                  <c:v>131087.5</c:v>
                </c:pt>
                <c:pt idx="8">
                  <c:v>64.400000000000006</c:v>
                </c:pt>
                <c:pt idx="9">
                  <c:v>37738.1</c:v>
                </c:pt>
                <c:pt idx="10">
                  <c:v>8915.1</c:v>
                </c:pt>
                <c:pt idx="11">
                  <c:v>0</c:v>
                </c:pt>
                <c:pt idx="12">
                  <c:v>99406.8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удельный вес,%</c:v>
                </c:pt>
              </c:strCache>
            </c:strRef>
          </c:tx>
          <c:cat>
            <c:strRef>
              <c:f>Лист1!$A$2:$A$15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 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Межбюджетные трансферты общего характера бюджетам субъектов Российской Федерации и муниципальных образований</c:v>
                </c:pt>
              </c:strCache>
            </c:strRef>
          </c:cat>
          <c:val>
            <c:numRef>
              <c:f>Лист1!$C$2:$C$15</c:f>
              <c:numCache>
                <c:formatCode>0.0</c:formatCode>
                <c:ptCount val="14"/>
                <c:pt idx="0">
                  <c:v>5.8042655983936324</c:v>
                </c:pt>
                <c:pt idx="1">
                  <c:v>0.12173322857604495</c:v>
                </c:pt>
                <c:pt idx="2">
                  <c:v>0.55107359866643335</c:v>
                </c:pt>
                <c:pt idx="3">
                  <c:v>5.7722244022368994</c:v>
                </c:pt>
                <c:pt idx="4">
                  <c:v>2.1955991640531587</c:v>
                </c:pt>
                <c:pt idx="5">
                  <c:v>0.65064613335724664</c:v>
                </c:pt>
                <c:pt idx="6">
                  <c:v>57.972375203767136</c:v>
                </c:pt>
                <c:pt idx="7">
                  <c:v>12.735598244981855</c:v>
                </c:pt>
                <c:pt idx="8">
                  <c:v>6.2566799044671204E-3</c:v>
                </c:pt>
                <c:pt idx="9">
                  <c:v>3.6663852779933266</c:v>
                </c:pt>
                <c:pt idx="10">
                  <c:v>0.86613240708563166</c:v>
                </c:pt>
                <c:pt idx="11">
                  <c:v>0</c:v>
                </c:pt>
                <c:pt idx="12">
                  <c:v>9.6577100609841686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522449218521872"/>
          <c:y val="0"/>
          <c:w val="0.33242431199081918"/>
          <c:h val="0.86761618788198736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perspective val="30"/>
    </c:view3D>
    <c:plotArea>
      <c:layout>
        <c:manualLayout>
          <c:layoutTarget val="inner"/>
          <c:xMode val="edge"/>
          <c:yMode val="edge"/>
          <c:x val="0.11054734136621376"/>
          <c:y val="2.670096327772558E-2"/>
          <c:w val="0.88921873477485358"/>
          <c:h val="0.8783186716914346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dLbls>
            <c:dLbl>
              <c:idx val="0"/>
              <c:layout>
                <c:manualLayout>
                  <c:x val="2.6388886002965222E-2"/>
                  <c:y val="-3.0352261794126111E-2"/>
                </c:manualLayout>
              </c:layout>
              <c:showVal val="1"/>
            </c:dLbl>
            <c:dLbl>
              <c:idx val="1"/>
              <c:layout>
                <c:manualLayout>
                  <c:x val="2.2222219791970806E-2"/>
                  <c:y val="-3.468810409708845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Муниципальные программы Ирбейского района </c:v>
                </c:pt>
                <c:pt idx="1">
                  <c:v>Непрограммные расходы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979289.5</c:v>
                </c:pt>
                <c:pt idx="1">
                  <c:v>60510.3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dLbl>
              <c:idx val="0"/>
              <c:layout>
                <c:manualLayout>
                  <c:x val="3.9172239810559992E-2"/>
                  <c:y val="-1.6888770682270005E-2"/>
                </c:manualLayout>
              </c:layout>
              <c:showVal val="1"/>
            </c:dLbl>
            <c:dLbl>
              <c:idx val="1"/>
              <c:layout>
                <c:manualLayout>
                  <c:x val="4.0132978988081922E-2"/>
                  <c:y val="-2.923343386965605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Муниципальные программы Ирбейского района </c:v>
                </c:pt>
                <c:pt idx="1">
                  <c:v>Непрограммные расходы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969425.3</c:v>
                </c:pt>
                <c:pt idx="1">
                  <c:v>59874.6</c:v>
                </c:pt>
              </c:numCache>
            </c:numRef>
          </c:val>
        </c:ser>
        <c:shape val="cylinder"/>
        <c:axId val="177407872"/>
        <c:axId val="177409408"/>
        <c:axId val="0"/>
      </c:bar3DChart>
      <c:catAx>
        <c:axId val="177407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7409408"/>
        <c:crosses val="autoZero"/>
        <c:auto val="1"/>
        <c:lblAlgn val="ctr"/>
        <c:lblOffset val="100"/>
      </c:catAx>
      <c:valAx>
        <c:axId val="177409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7407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13048861215142"/>
          <c:y val="0.41293917495573512"/>
          <c:w val="0.16286951412188166"/>
          <c:h val="0.2369938387645034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60"/>
      <c:perspective val="30"/>
    </c:view3D>
    <c:plotArea>
      <c:layout>
        <c:manualLayout>
          <c:layoutTarget val="inner"/>
          <c:xMode val="edge"/>
          <c:yMode val="edge"/>
          <c:x val="7.2267146717785525E-3"/>
          <c:y val="0"/>
          <c:w val="0.61569711597860377"/>
          <c:h val="0.945980351671921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explosion val="10"/>
          <c:dPt>
            <c:idx val="3"/>
            <c:explosion val="18"/>
          </c:dPt>
          <c:dLbls>
            <c:dLbl>
              <c:idx val="0"/>
              <c:layout>
                <c:manualLayout>
                  <c:x val="-7.9134687980050203E-2"/>
                  <c:y val="0.12343631389419731"/>
                </c:manualLayout>
              </c:layout>
              <c:showVal val="1"/>
            </c:dLbl>
            <c:dLbl>
              <c:idx val="1"/>
              <c:layout>
                <c:manualLayout>
                  <c:x val="-8.2604193861685507E-2"/>
                  <c:y val="5.1579221920908823E-2"/>
                </c:manualLayout>
              </c:layout>
              <c:showVal val="1"/>
            </c:dLbl>
            <c:dLbl>
              <c:idx val="2"/>
              <c:layout>
                <c:manualLayout>
                  <c:x val="0.13187104081307027"/>
                  <c:y val="1.7093975261424824E-2"/>
                </c:manualLayout>
              </c:layout>
              <c:showVal val="1"/>
            </c:dLbl>
            <c:dLbl>
              <c:idx val="3"/>
              <c:layout>
                <c:manualLayout>
                  <c:x val="-8.8842612624649514E-2"/>
                  <c:y val="-1.427589839324306E-2"/>
                </c:manualLayout>
              </c:layout>
              <c:showVal val="1"/>
            </c:dLbl>
            <c:dLbl>
              <c:idx val="4"/>
              <c:layout>
                <c:manualLayout>
                  <c:x val="7.51280152755677E-2"/>
                  <c:y val="-0.14513119553781098"/>
                </c:manualLayout>
              </c:layout>
              <c:showVal val="1"/>
            </c:dLbl>
            <c:dLbl>
              <c:idx val="5"/>
              <c:layout>
                <c:manualLayout>
                  <c:x val="-2.5571872124251296E-2"/>
                  <c:y val="-9.0642323854802198E-2"/>
                </c:manualLayout>
              </c:layout>
              <c:showVal val="1"/>
            </c:dLbl>
            <c:dLbl>
              <c:idx val="6"/>
              <c:layout>
                <c:manualLayout>
                  <c:x val="2.117450160137169E-2"/>
                  <c:y val="-2.4229082540648868E-2"/>
                </c:manualLayout>
              </c:layout>
              <c:showVal val="1"/>
            </c:dLbl>
            <c:dLbl>
              <c:idx val="7"/>
              <c:layout>
                <c:manualLayout>
                  <c:x val="1.1587439491913031E-2"/>
                  <c:y val="1.7803665189290645E-2"/>
                </c:manualLayout>
              </c:layout>
              <c:showVal val="1"/>
            </c:dLbl>
            <c:dLbl>
              <c:idx val="8"/>
              <c:layout>
                <c:manualLayout>
                  <c:x val="8.9866188557846352E-2"/>
                  <c:y val="3.4847275359060598E-2"/>
                </c:manualLayout>
              </c:layout>
              <c:showVal val="1"/>
            </c:dLbl>
            <c:dLbl>
              <c:idx val="9"/>
              <c:layout>
                <c:manualLayout>
                  <c:x val="9.114241498822899E-2"/>
                  <c:y val="0.13202727230242087"/>
                </c:manualLayout>
              </c:layout>
              <c:showVal val="1"/>
            </c:dLbl>
            <c:dLbl>
              <c:idx val="10"/>
              <c:layout>
                <c:manualLayout>
                  <c:x val="3.7485594938431806E-3"/>
                  <c:y val="0.17481581217578471"/>
                </c:manualLayout>
              </c:layout>
              <c:showVal val="1"/>
            </c:dLbl>
            <c:dLbl>
              <c:idx val="11"/>
              <c:layout>
                <c:manualLayout>
                  <c:x val="0.11907770732647747"/>
                  <c:y val="7.5204081245997673E-2"/>
                </c:manualLayout>
              </c:layout>
              <c:showVal val="1"/>
            </c:dLbl>
            <c:dLbl>
              <c:idx val="12"/>
              <c:layout>
                <c:manualLayout>
                  <c:x val="2.4738239290065758E-2"/>
                  <c:y val="9.555220981181454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Реформирование и модернизация жилищно-коммунального хозяйства и  повышение энергетической эффективности</c:v>
                </c:pt>
                <c:pt idx="1">
                  <c:v>Охрана окружающей среды, воспроизводство природных ресурсов</c:v>
                </c:pt>
                <c:pt idx="2">
                  <c:v>Молодежь Ирбейского района в ХХI веке</c:v>
                </c:pt>
                <c:pt idx="3">
                  <c:v>Развитие транспортной системы Ирбейского района</c:v>
                </c:pt>
                <c:pt idx="4">
                  <c:v>Развитие образования Ирбейского района</c:v>
                </c:pt>
                <c:pt idx="5">
                  <c:v>Развитие культуры Ирбейского района</c:v>
                </c:pt>
                <c:pt idx="6">
                  <c:v>Развитие физической культуры и спорта в Ирбейском районе</c:v>
                </c:pt>
                <c:pt idx="7">
                  <c:v>Система социальной поддержки населения Ирбейского района</c:v>
                </c:pt>
                <c:pt idx="8">
                  <c:v>Управление муниципальными финансами</c:v>
                </c:pt>
                <c:pt idx="9">
                  <c:v>Защита населения и территории Ирбейского района от чрезвычайных ситуаций природного и техногенного характера</c:v>
                </c:pt>
                <c:pt idx="10">
                  <c:v>Развитие субъектов малого и среднего предпринимательства на территории Ирбейского района </c:v>
                </c:pt>
                <c:pt idx="11">
                  <c:v>Развитие сельского хозяйства в Ирбейском районе</c:v>
                </c:pt>
                <c:pt idx="12">
                  <c:v>Профилактика правонарушений на территории Ирбейского района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23537.3</c:v>
                </c:pt>
                <c:pt idx="1">
                  <c:v>6042.5</c:v>
                </c:pt>
                <c:pt idx="2">
                  <c:v>4776.5</c:v>
                </c:pt>
                <c:pt idx="3">
                  <c:v>50097.1</c:v>
                </c:pt>
                <c:pt idx="4">
                  <c:v>626023.6</c:v>
                </c:pt>
                <c:pt idx="5">
                  <c:v>131823.9</c:v>
                </c:pt>
                <c:pt idx="6">
                  <c:v>8915.1</c:v>
                </c:pt>
                <c:pt idx="7">
                  <c:v>2380.8000000000002</c:v>
                </c:pt>
                <c:pt idx="8">
                  <c:v>105643.1</c:v>
                </c:pt>
                <c:pt idx="9">
                  <c:v>5595</c:v>
                </c:pt>
                <c:pt idx="10">
                  <c:v>150</c:v>
                </c:pt>
                <c:pt idx="11">
                  <c:v>4363.2</c:v>
                </c:pt>
                <c:pt idx="12">
                  <c:v>77.2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003924965695771"/>
          <c:y val="1.9489711627484019E-2"/>
          <c:w val="0.32996075034304539"/>
          <c:h val="0.96422341765196995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0.75815</cdr:x>
      <cdr:y>0.04323</cdr:y>
    </cdr:from>
    <cdr:to>
      <cdr:x>1</cdr:x>
      <cdr:y>0.1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95342" y="237232"/>
          <a:ext cx="1784895" cy="311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0.05818</cdr:x>
      <cdr:y>0.04088</cdr:y>
    </cdr:from>
    <cdr:to>
      <cdr:x>0.12634</cdr:x>
      <cdr:y>0.2677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128672" y="610862"/>
          <a:ext cx="1328697" cy="585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рублей</a:t>
          </a:r>
          <a:endParaRPr lang="ru-RU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0.8228</cdr:x>
      <cdr:y>0.90244</cdr:y>
    </cdr:from>
    <cdr:to>
      <cdr:x>0.98902</cdr:x>
      <cdr:y>0.97561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72362" y="5286436"/>
          <a:ext cx="142876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 smtClean="0"/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0.81141</cdr:x>
      <cdr:y>0.14852</cdr:y>
    </cdr:from>
    <cdr:to>
      <cdr:x>0.9767</cdr:x>
      <cdr:y>0.19827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69158" y="859745"/>
          <a:ext cx="1440040" cy="28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Тыс.рублей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2B3AB-1C1D-455D-A572-55301BA30726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4DA1D-B00F-4327-A148-194A6F2AD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DA1D-B00F-4327-A148-194A6F2AD12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DA1D-B00F-4327-A148-194A6F2AD12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7474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712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2486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7807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7849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01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055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806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125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22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567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284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04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30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69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28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868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13407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на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01.01.202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(тыс.руб.)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82663" y="1268760"/>
          <a:ext cx="816133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57147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Муниципальные программы за 2021 год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524248"/>
          <a:ext cx="8786842" cy="6333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100010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Непрограммные расходы за 2021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год, тыс.руб.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144001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83671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 об исполнении районного бюджета по состоянию на 01.01.202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57224" y="1022018"/>
          <a:ext cx="8001024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502"/>
                <a:gridCol w="1273019"/>
                <a:gridCol w="1347902"/>
                <a:gridCol w="898601"/>
              </a:tblGrid>
              <a:tr h="565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Утвержденные бюджетные назначения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Исполнено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</a:tr>
              <a:tr h="212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9438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ДОХОДЫ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latin typeface="Times New Roman"/>
                        </a:rPr>
                        <a:t>106400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110672,2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104,0</a:t>
                      </a:r>
                    </a:p>
                  </a:txBody>
                  <a:tcPr marL="9525" marR="9525" marT="9525" marB="0" anchor="ctr"/>
                </a:tc>
              </a:tr>
              <a:tr h="2121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917939,5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912635,2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99,4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2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1024340,2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1023307,4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99,9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4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РАСХОДЫ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60316,1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59743,3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1253,0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1253,0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6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5694,5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5672,2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398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59596,7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59413,5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25415,3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22599,3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88,9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6730,6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6697,1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598280,0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596709,6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Культура</a:t>
                      </a:r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 и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кинематография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131933,8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131087,5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64,6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64,4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42189,6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37738,1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89,4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2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8918,8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8915,1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6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3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latin typeface="Times New Roman"/>
                        </a:rPr>
                        <a:t>Межбюджетные трансферты общего характера бюджетам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99406,8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99406,8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14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1039799,8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1029299,9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99,0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58148" y="78579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ctrTitle"/>
          </p:nvPr>
        </p:nvSpPr>
        <p:spPr>
          <a:xfrm>
            <a:off x="1763688" y="214291"/>
            <a:ext cx="7380312" cy="78581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районного бюджета по доходам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2021 год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285720" y="1142984"/>
          <a:ext cx="8215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0"/>
            <a:ext cx="8161867" cy="9087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налоговых доходов районного бюджета в разрезе источников за 2021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82663" y="980728"/>
          <a:ext cx="8161337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982133" y="142852"/>
            <a:ext cx="7947585" cy="857256"/>
          </a:xfrm>
        </p:spPr>
        <p:txBody>
          <a:bodyPr>
            <a:no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неналоговых доходов районного бюджета в разрезе источников  за 202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084"/>
          <a:ext cx="8595474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112474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безвозмездных поступлений в районный бюджет за 202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31800" y="1069057"/>
          <a:ext cx="8712200" cy="5788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785793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районного бюджета за 2021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501122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57147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районного бюджета за 2021 год (исполнено)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14356"/>
          <a:ext cx="8929750" cy="626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1"/>
            <a:ext cx="7704667" cy="100010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по муниципальным программам и непрограммным расходам за 2021 год, тыс.руб.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144001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2728</TotalTime>
  <Words>449</Words>
  <Application>Microsoft Office PowerPoint</Application>
  <PresentationFormat>Экран (4:3)</PresentationFormat>
  <Paragraphs>196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Параллакс</vt:lpstr>
      <vt:lpstr>Основные параметры бюджета на 01.01.2022 г. (тыс.руб.)</vt:lpstr>
      <vt:lpstr>Отчет об исполнении районного бюджета по состоянию на 01.01.2022 года</vt:lpstr>
      <vt:lpstr>Исполнение районного бюджета по доходам  за 2021 год</vt:lpstr>
      <vt:lpstr>Исполнение налоговых доходов районного бюджета в разрезе источников за 2021 год</vt:lpstr>
      <vt:lpstr>Исполнение неналоговых доходов районного бюджета в разрезе источников  за 2021  год</vt:lpstr>
      <vt:lpstr>Исполнение безвозмездных поступлений в районный бюджет за 2021 год</vt:lpstr>
      <vt:lpstr>Расходы районного бюджета за 2021  год  </vt:lpstr>
      <vt:lpstr>Расходы районного бюджета за 2021 год (исполнено)</vt:lpstr>
      <vt:lpstr>Расходы по муниципальным программам и непрограммным расходам за 2021 год, тыс.руб.</vt:lpstr>
      <vt:lpstr>Муниципальные программы за 2021 год</vt:lpstr>
      <vt:lpstr> Непрограммные расходы за 2021  год, тыс.руб.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Ирбейского района</dc:title>
  <cp:lastModifiedBy>Пользователь Windows</cp:lastModifiedBy>
  <cp:revision>313</cp:revision>
  <dcterms:modified xsi:type="dcterms:W3CDTF">2022-04-13T04:48:28Z</dcterms:modified>
</cp:coreProperties>
</file>