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3"/>
  </p:notesMasterIdLst>
  <p:sldIdLst>
    <p:sldId id="270" r:id="rId2"/>
    <p:sldId id="263" r:id="rId3"/>
    <p:sldId id="265" r:id="rId4"/>
    <p:sldId id="269" r:id="rId5"/>
    <p:sldId id="267" r:id="rId6"/>
    <p:sldId id="268" r:id="rId7"/>
    <p:sldId id="271" r:id="rId8"/>
    <p:sldId id="272" r:id="rId9"/>
    <p:sldId id="273" r:id="rId10"/>
    <p:sldId id="276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5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519" autoAdjust="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otY val="60"/>
      <c:rAngAx val="1"/>
    </c:view3D>
    <c:plotArea>
      <c:layout>
        <c:manualLayout>
          <c:layoutTarget val="inner"/>
          <c:xMode val="edge"/>
          <c:yMode val="edge"/>
          <c:x val="0.11003307423771473"/>
          <c:y val="2.8362088897029441E-2"/>
          <c:w val="0.85853874187525137"/>
          <c:h val="0.881324372367034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9.3367054932298518E-3"/>
                  <c:y val="-3.8133901038022812E-2"/>
                </c:manualLayout>
              </c:layout>
              <c:showVal val="1"/>
            </c:dLbl>
            <c:dLbl>
              <c:idx val="1"/>
              <c:layout>
                <c:manualLayout>
                  <c:x val="8.5586467021274787E-2"/>
                  <c:y val="-3.336716340827025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1133487.6000000001</c:v>
                </c:pt>
                <c:pt idx="1">
                  <c:v>1142954.7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01.01.2023 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7.3137526363633798E-2"/>
                  <c:y val="-3.5750532223146378E-2"/>
                </c:manualLayout>
              </c:layout>
              <c:showVal val="1"/>
            </c:dLbl>
            <c:dLbl>
              <c:idx val="1"/>
              <c:layout>
                <c:manualLayout>
                  <c:x val="9.1810937350093547E-2"/>
                  <c:y val="-3.336716340827023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1137889.9000000004</c:v>
                </c:pt>
                <c:pt idx="1">
                  <c:v>1135338.9000000004</c:v>
                </c:pt>
              </c:numCache>
            </c:numRef>
          </c:val>
        </c:ser>
        <c:dLbls>
          <c:showVal val="1"/>
        </c:dLbls>
        <c:shape val="box"/>
        <c:axId val="113110016"/>
        <c:axId val="114512640"/>
        <c:axId val="0"/>
      </c:bar3DChart>
      <c:catAx>
        <c:axId val="113110016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12640"/>
        <c:crosses val="autoZero"/>
        <c:auto val="1"/>
        <c:lblAlgn val="ctr"/>
        <c:lblOffset val="100"/>
      </c:catAx>
      <c:valAx>
        <c:axId val="11451264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110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72041284413383"/>
          <c:y val="2.9353345123815558E-2"/>
          <c:w val="0.23372346957367401"/>
          <c:h val="0.2429662469935774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8.6936232837244873E-2"/>
          <c:y val="1.3692924241317284E-2"/>
          <c:w val="0.88921873477485358"/>
          <c:h val="0.87831867169143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-1.5277776106979866E-2"/>
                  <c:y val="-5.2032156145632828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-0.12083332011884071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>
                        <a:latin typeface="Times New Roman" pitchFamily="18" charset="0"/>
                        <a:cs typeface="Times New Roman" pitchFamily="18" charset="0"/>
                      </a:rPr>
                      <a:t> Непрограммные расходы  исполнительной власти;           60810,2</a:t>
                    </a:r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6.944443684990931E-3"/>
                  <c:y val="-4.9864149639564662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1.0185066412563753E-16"/>
                  <c:y val="-3.6856110603156612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Непрограммные расходы представительного органа власти</c:v>
                </c:pt>
                <c:pt idx="1">
                  <c:v>Непрограммные расходы  исполнительной власти</c:v>
                </c:pt>
                <c:pt idx="2">
                  <c:v>Непрограммные расходы контрольно-счетного органа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3472.1</c:v>
                </c:pt>
                <c:pt idx="1">
                  <c:v>60810.2</c:v>
                </c:pt>
                <c:pt idx="2">
                  <c:v>1697.3</c:v>
                </c:pt>
              </c:numCache>
            </c:numRef>
          </c:val>
        </c:ser>
        <c:shape val="cylinder"/>
        <c:axId val="158291456"/>
        <c:axId val="158311936"/>
        <c:axId val="0"/>
      </c:bar3DChart>
      <c:catAx>
        <c:axId val="158291456"/>
        <c:scaling>
          <c:orientation val="minMax"/>
        </c:scaling>
        <c:delete val="1"/>
        <c:axPos val="b"/>
        <c:tickLblPos val="nextTo"/>
        <c:crossAx val="158311936"/>
        <c:crosses val="autoZero"/>
        <c:auto val="1"/>
        <c:lblAlgn val="ctr"/>
        <c:lblOffset val="100"/>
      </c:catAx>
      <c:valAx>
        <c:axId val="158311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29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90827155421826"/>
          <c:y val="5.0882088442374393E-2"/>
          <c:w val="0.16286951412188166"/>
          <c:h val="0.2369938387645034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8241418219751596"/>
          <c:y val="0.1156197232711553"/>
          <c:w val="0.79285169140282163"/>
          <c:h val="0.736303434812276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1.2367063199831538E-2"/>
                  <c:y val="-0.1326692637765844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107 80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,99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1"/>
              <c:layout>
                <c:manualLayout>
                  <c:x val="1.2366941476768544E-2"/>
                  <c:y val="-7.164128961842707E-2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4.6376486999368275E-3"/>
                  <c:y val="-0.11051666553149313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9.2752973998737227E-3"/>
                  <c:y val="-7.6948051812384663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1.3912946099810478E-2"/>
                  <c:y val="-7.2854114600156381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3.091765799957884E-3"/>
                  <c:y val="-4.5107478648639281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9.2752973998736533E-3"/>
                  <c:y val="-7.1641498546072505E-2"/>
                </c:manualLayout>
              </c:layout>
              <c:showLegendKey val="1"/>
              <c:showVal val="1"/>
            </c:dLbl>
            <c:dLbl>
              <c:idx val="7"/>
              <c:layout>
                <c:manualLayout>
                  <c:x val="2.4734004676600082E-2"/>
                  <c:y val="0.14593679604441473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</c:dLbls>
          <c:cat>
            <c:strRef>
              <c:f>Лист1!$A$2:$A$9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  <c:pt idx="6">
                  <c:v>доходы бюджета от возврата целевых остатков</c:v>
                </c:pt>
                <c:pt idx="7">
                  <c:v>возврат остатков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107804.98999999999</c:v>
                </c:pt>
                <c:pt idx="1">
                  <c:v>24604.920000000002</c:v>
                </c:pt>
                <c:pt idx="2">
                  <c:v>430449.3</c:v>
                </c:pt>
                <c:pt idx="3">
                  <c:v>31960.32</c:v>
                </c:pt>
                <c:pt idx="4">
                  <c:v>474112.94</c:v>
                </c:pt>
                <c:pt idx="5">
                  <c:v>68432.14</c:v>
                </c:pt>
                <c:pt idx="6">
                  <c:v>36.270000000000003</c:v>
                </c:pt>
                <c:pt idx="7">
                  <c:v>-3912.2599999999998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1.391294609981048E-2"/>
                  <c:y val="-7.164128961842707E-2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1.7004711899768384E-2"/>
                  <c:y val="-1.3266905484893904E-2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-3.2463540899557781E-2"/>
                  <c:y val="-4.776085974561807E-2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-1.7004711899768349E-2"/>
                  <c:y val="-1.8573667678851467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-1.5458828999789422E-2"/>
                  <c:y val="-1.3266905484893904E-2"/>
                </c:manualLayout>
              </c:layout>
              <c:showLegendKey val="1"/>
              <c:showVal val="1"/>
              <c:separator>. </c:separator>
            </c:dLbl>
            <c:dLbl>
              <c:idx val="5"/>
              <c:layout>
                <c:manualLayout>
                  <c:x val="-2.31882434996841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67 </a:t>
                    </a:r>
                    <a:r>
                      <a:rPr lang="en-US" dirty="0" smtClean="0"/>
                      <a:t>585,1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6"/>
              <c:layout>
                <c:manualLayout>
                  <c:x val="-1.8550594799747307E-2"/>
                  <c:y val="-2.65338109697878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78</a:t>
                    </a:r>
                    <a:endParaRPr lang="en-US" dirty="0"/>
                  </a:p>
                </c:rich>
              </c:tx>
              <c:showLegendKey val="1"/>
              <c:showVal val="1"/>
            </c:dLbl>
            <c:dLbl>
              <c:idx val="7"/>
              <c:layout>
                <c:manualLayout>
                  <c:x val="-3.091765799957884E-3"/>
                  <c:y val="0.10082931739577537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</c:dLbls>
          <c:cat>
            <c:strRef>
              <c:f>Лист1!$A$2:$A$9</c:f>
              <c:strCache>
                <c:ptCount val="8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  <c:pt idx="6">
                  <c:v>доходы бюджета от возврата целевых остатков</c:v>
                </c:pt>
                <c:pt idx="7">
                  <c:v>возврат остатков</c:v>
                </c:pt>
              </c:strCache>
            </c:strRef>
          </c:cat>
          <c:val>
            <c:numRef>
              <c:f>Лист1!$C$2:$C$9</c:f>
              <c:numCache>
                <c:formatCode>#,##0.00</c:formatCode>
                <c:ptCount val="8"/>
                <c:pt idx="0">
                  <c:v>111761.22</c:v>
                </c:pt>
                <c:pt idx="1">
                  <c:v>28501.25</c:v>
                </c:pt>
                <c:pt idx="2">
                  <c:v>430449.3</c:v>
                </c:pt>
                <c:pt idx="3">
                  <c:v>30305.19</c:v>
                </c:pt>
                <c:pt idx="4">
                  <c:v>473163.72000000003</c:v>
                </c:pt>
                <c:pt idx="5">
                  <c:v>67585.170000000013</c:v>
                </c:pt>
                <c:pt idx="6">
                  <c:v>36.270000000000003</c:v>
                </c:pt>
                <c:pt idx="7">
                  <c:v>-3914.77</c:v>
                </c:pt>
              </c:numCache>
            </c:numRef>
          </c:val>
        </c:ser>
        <c:axId val="60206080"/>
        <c:axId val="59183872"/>
      </c:barChart>
      <c:catAx>
        <c:axId val="60206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90" b="1" i="0" baseline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183872"/>
        <c:crosses val="autoZero"/>
        <c:auto val="1"/>
        <c:lblAlgn val="ctr"/>
        <c:lblOffset val="100"/>
      </c:catAx>
      <c:valAx>
        <c:axId val="59183872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60206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0793987367580544"/>
          <c:y val="0.13532243594591783"/>
          <c:w val="0.19107112643739721"/>
          <c:h val="0.2514216481633379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view3D>
      <c:rotX val="30"/>
      <c:rotY val="8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-2.95662340618945E-2"/>
                  <c:y val="-3.1685332221383769E-2"/>
                </c:manualLayout>
              </c:layout>
              <c:showVal val="1"/>
            </c:dLbl>
            <c:dLbl>
              <c:idx val="1"/>
              <c:layout>
                <c:manualLayout>
                  <c:x val="-9.3369505511168085E-3"/>
                  <c:y val="-5.0645707475504162E-2"/>
                </c:manualLayout>
              </c:layout>
              <c:showVal val="1"/>
            </c:dLbl>
            <c:dLbl>
              <c:idx val="2"/>
              <c:layout>
                <c:manualLayout>
                  <c:x val="2.3341763733074616E-2"/>
                  <c:y val="-7.994530189286328E-2"/>
                </c:manualLayout>
              </c:layout>
              <c:showVal val="1"/>
            </c:dLbl>
            <c:dLbl>
              <c:idx val="3"/>
              <c:layout>
                <c:manualLayout>
                  <c:x val="9.3367054932298466E-3"/>
                  <c:y val="-5.0168487772642864E-2"/>
                </c:manualLayout>
              </c:layout>
              <c:showVal val="1"/>
            </c:dLbl>
            <c:dLbl>
              <c:idx val="4"/>
              <c:layout>
                <c:manualLayout>
                  <c:x val="2.6453998897484565E-2"/>
                  <c:y val="-4.8355197185882583E-2"/>
                </c:manualLayout>
              </c:layout>
              <c:showVal val="1"/>
            </c:dLbl>
            <c:dLbl>
              <c:idx val="5"/>
              <c:layout>
                <c:manualLayout>
                  <c:x val="3.7346821972919414E-2"/>
                  <c:y val="-3.4294029058499584E-2"/>
                </c:manualLayout>
              </c:layout>
              <c:showVal val="1"/>
            </c:dLbl>
            <c:dLbl>
              <c:idx val="6"/>
              <c:layout>
                <c:manualLayout>
                  <c:x val="4.0459057137329363E-2"/>
                  <c:y val="-2.694530854596449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16085.27</c:v>
                </c:pt>
                <c:pt idx="1">
                  <c:v>66054.33</c:v>
                </c:pt>
                <c:pt idx="2">
                  <c:v>56.4</c:v>
                </c:pt>
                <c:pt idx="3">
                  <c:v>23707.99</c:v>
                </c:pt>
                <c:pt idx="4">
                  <c:v>1900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0892823075434821E-2"/>
                  <c:y val="-6.8301754350526711E-2"/>
                </c:manualLayout>
              </c:layout>
              <c:showVal val="1"/>
            </c:dLbl>
            <c:dLbl>
              <c:idx val="1"/>
              <c:layout>
                <c:manualLayout>
                  <c:x val="4.0459057137329335E-2"/>
                  <c:y val="-4.6382833364835362E-2"/>
                </c:manualLayout>
              </c:layout>
              <c:showVal val="1"/>
            </c:dLbl>
            <c:dLbl>
              <c:idx val="2"/>
              <c:layout>
                <c:manualLayout>
                  <c:x val="2.8010116479689599E-2"/>
                  <c:y val="-4.1133777343642916E-2"/>
                </c:manualLayout>
              </c:layout>
              <c:showVal val="1"/>
            </c:dLbl>
            <c:dLbl>
              <c:idx val="3"/>
              <c:layout>
                <c:manualLayout>
                  <c:x val="5.9132468123789028E-2"/>
                  <c:y val="-7.7050421526035348E-2"/>
                </c:manualLayout>
              </c:layout>
              <c:showVal val="1"/>
            </c:dLbl>
            <c:dLbl>
              <c:idx val="4"/>
              <c:layout>
                <c:manualLayout>
                  <c:x val="6.5356938452608926E-2"/>
                  <c:y val="-7.1769262289760008E-2"/>
                </c:manualLayout>
              </c:layout>
              <c:showVal val="1"/>
            </c:dLbl>
            <c:dLbl>
              <c:idx val="5"/>
              <c:layout>
                <c:manualLayout>
                  <c:x val="4.6683527466149233E-3"/>
                  <c:y val="5.1441043587749355E-2"/>
                </c:manualLayout>
              </c:layout>
              <c:showVal val="1"/>
            </c:dLbl>
            <c:dLbl>
              <c:idx val="6"/>
              <c:layout>
                <c:manualLayout>
                  <c:x val="5.1351880212764045E-2"/>
                  <c:y val="7.103763162117793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16108.32</c:v>
                </c:pt>
                <c:pt idx="1">
                  <c:v>68884.97</c:v>
                </c:pt>
                <c:pt idx="2">
                  <c:v>65.169999999999987</c:v>
                </c:pt>
                <c:pt idx="3">
                  <c:v>24666.07</c:v>
                </c:pt>
                <c:pt idx="4">
                  <c:v>2036.6899999999998</c:v>
                </c:pt>
              </c:numCache>
            </c:numRef>
          </c:val>
        </c:ser>
        <c:gapWidth val="75"/>
        <c:shape val="box"/>
        <c:axId val="114600192"/>
        <c:axId val="114618368"/>
        <c:axId val="0"/>
      </c:bar3DChart>
      <c:catAx>
        <c:axId val="1146001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618368"/>
        <c:crosses val="autoZero"/>
        <c:auto val="1"/>
        <c:lblAlgn val="ctr"/>
        <c:lblOffset val="100"/>
      </c:catAx>
      <c:valAx>
        <c:axId val="114618368"/>
        <c:scaling>
          <c:orientation val="minMax"/>
        </c:scaling>
        <c:axPos val="l"/>
        <c:numFmt formatCode="#,##0.00" sourceLinked="1"/>
        <c:maj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60019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408411513946799"/>
          <c:y val="7.9775587705262177E-2"/>
          <c:w val="0.29785009490479331"/>
          <c:h val="0.116255300637591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otX val="70"/>
      <c:rotY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назначения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spPr>
              <a:solidFill>
                <a:srgbClr val="0070C0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4.4325653244951949E-3"/>
                  <c:y val="-0.1149045155307792"/>
                </c:manualLayout>
              </c:layout>
              <c:showVal val="1"/>
            </c:dLbl>
            <c:dLbl>
              <c:idx val="1"/>
              <c:layout>
                <c:manualLayout>
                  <c:x val="3.2505479046298087E-2"/>
                  <c:y val="-0.10840032530340139"/>
                </c:manualLayout>
              </c:layout>
              <c:showVal val="1"/>
            </c:dLbl>
            <c:dLbl>
              <c:idx val="2"/>
              <c:layout>
                <c:manualLayout>
                  <c:x val="4.4325653244951933E-2"/>
                  <c:y val="-9.9728299279129268E-2"/>
                </c:manualLayout>
              </c:layout>
              <c:showVal val="1"/>
            </c:dLbl>
            <c:dLbl>
              <c:idx val="3"/>
              <c:layout>
                <c:manualLayout>
                  <c:x val="5.9100870993269258E-2"/>
                  <c:y val="-9.3224279760925247E-2"/>
                </c:manualLayout>
              </c:layout>
              <c:showVal val="1"/>
            </c:dLbl>
            <c:dLbl>
              <c:idx val="4"/>
              <c:layout>
                <c:manualLayout>
                  <c:x val="6.648847986742791E-2"/>
                  <c:y val="-0.10623231879733334"/>
                </c:manualLayout>
              </c:layout>
              <c:showVal val="1"/>
            </c:dLbl>
            <c:dLbl>
              <c:idx val="5"/>
              <c:layout>
                <c:manualLayout>
                  <c:x val="6.3533436317764549E-2"/>
                  <c:y val="-0.11924035783374155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имущества</c:v>
                </c:pt>
                <c:pt idx="1">
                  <c:v>плата за негативное воздействие</c:v>
                </c:pt>
                <c:pt idx="2">
                  <c:v>компенация затрат государства</c:v>
                </c:pt>
                <c:pt idx="3">
                  <c:v>доходы от продажи активов</c:v>
                </c:pt>
                <c:pt idx="4">
                  <c:v>штрафы, санкции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20458.64</c:v>
                </c:pt>
                <c:pt idx="1">
                  <c:v>30</c:v>
                </c:pt>
                <c:pt idx="2">
                  <c:v>598.73</c:v>
                </c:pt>
                <c:pt idx="3">
                  <c:v>2536.3500000000004</c:v>
                </c:pt>
                <c:pt idx="4">
                  <c:v>981.2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6.3533436317764438E-2"/>
                  <c:y val="-5.8536175663836773E-2"/>
                </c:manualLayout>
              </c:layout>
              <c:showVal val="1"/>
            </c:dLbl>
            <c:dLbl>
              <c:idx val="1"/>
              <c:layout>
                <c:manualLayout>
                  <c:x val="4.1370609695288475E-2"/>
                  <c:y val="-6.504019518204085E-2"/>
                </c:manualLayout>
              </c:layout>
              <c:showVal val="1"/>
            </c:dLbl>
            <c:dLbl>
              <c:idx val="2"/>
              <c:layout>
                <c:manualLayout>
                  <c:x val="4.7280696794615412E-2"/>
                  <c:y val="-5.6368169157768738E-2"/>
                </c:manualLayout>
              </c:layout>
              <c:showVal val="1"/>
            </c:dLbl>
            <c:dLbl>
              <c:idx val="3"/>
              <c:layout>
                <c:manualLayout>
                  <c:x val="5.1713262119110807E-2"/>
                  <c:y val="-5.6368169157768738E-2"/>
                </c:manualLayout>
              </c:layout>
              <c:showVal val="1"/>
            </c:dLbl>
            <c:dLbl>
              <c:idx val="4"/>
              <c:layout>
                <c:manualLayout>
                  <c:x val="5.4668305668773946E-2"/>
                  <c:y val="-5.420016265170071E-2"/>
                </c:manualLayout>
              </c:layout>
              <c:showVal val="1"/>
            </c:dLbl>
            <c:dLbl>
              <c:idx val="5"/>
              <c:layout>
                <c:manualLayout>
                  <c:x val="6.3533436317764438E-2"/>
                  <c:y val="-6.937603748500323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имущества</c:v>
                </c:pt>
                <c:pt idx="1">
                  <c:v>плата за негативное воздействие</c:v>
                </c:pt>
                <c:pt idx="2">
                  <c:v>компенация затрат государства</c:v>
                </c:pt>
                <c:pt idx="3">
                  <c:v>доходы от продажи активов</c:v>
                </c:pt>
                <c:pt idx="4">
                  <c:v>штрафы, санкции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24148.23</c:v>
                </c:pt>
                <c:pt idx="1">
                  <c:v>30.9</c:v>
                </c:pt>
                <c:pt idx="2">
                  <c:v>644.16999999999996</c:v>
                </c:pt>
                <c:pt idx="3">
                  <c:v>2566.71</c:v>
                </c:pt>
                <c:pt idx="4">
                  <c:v>1038.3</c:v>
                </c:pt>
                <c:pt idx="5">
                  <c:v>72.95</c:v>
                </c:pt>
              </c:numCache>
            </c:numRef>
          </c:val>
        </c:ser>
        <c:dLbls>
          <c:showVal val="1"/>
        </c:dLbls>
        <c:gapWidth val="75"/>
        <c:shape val="box"/>
        <c:axId val="134708224"/>
        <c:axId val="117777152"/>
        <c:axId val="0"/>
      </c:bar3DChart>
      <c:catAx>
        <c:axId val="1347082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6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777152"/>
        <c:crosses val="autoZero"/>
        <c:auto val="1"/>
        <c:lblAlgn val="ctr"/>
        <c:lblOffset val="100"/>
      </c:catAx>
      <c:valAx>
        <c:axId val="117777152"/>
        <c:scaling>
          <c:orientation val="minMax"/>
        </c:scaling>
        <c:axPos val="l"/>
        <c:majorGridlines/>
        <c:numFmt formatCode="#,##0.00" sourceLinked="1"/>
        <c:majorTickMark val="none"/>
        <c:tickLblPos val="none"/>
        <c:spPr>
          <a:ln w="9525">
            <a:noFill/>
          </a:ln>
        </c:spPr>
        <c:crossAx val="134708224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otX val="10"/>
      <c:rotY val="10"/>
      <c:depthPercent val="210"/>
      <c:perspective val="30"/>
    </c:view3D>
    <c:plotArea>
      <c:layout>
        <c:manualLayout>
          <c:layoutTarget val="inner"/>
          <c:xMode val="edge"/>
          <c:yMode val="edge"/>
          <c:x val="1.6975276049677638E-2"/>
          <c:y val="0.13821175990159171"/>
          <c:w val="0.96225947521865884"/>
          <c:h val="0.7136948835046456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4.9670576892174197E-3"/>
                  <c:y val="-3.7074816594324746E-2"/>
                </c:manualLayout>
              </c:layout>
              <c:showVal val="1"/>
            </c:dLbl>
            <c:dLbl>
              <c:idx val="1"/>
              <c:layout>
                <c:manualLayout>
                  <c:x val="1.6585936961961391E-4"/>
                  <c:y val="-6.9320254146568741E-2"/>
                </c:manualLayout>
              </c:layout>
              <c:showVal val="1"/>
            </c:dLbl>
            <c:dLbl>
              <c:idx val="2"/>
              <c:layout>
                <c:manualLayout>
                  <c:x val="-5.1713229723835553E-2"/>
                  <c:y val="-1.791363293782643E-2"/>
                </c:manualLayout>
              </c:layout>
              <c:showVal val="1"/>
            </c:dLbl>
            <c:dLbl>
              <c:idx val="3"/>
              <c:layout>
                <c:manualLayout>
                  <c:x val="-9.36409862032552E-2"/>
                  <c:y val="-3.859495593582455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430449.3</c:v>
                </c:pt>
                <c:pt idx="1">
                  <c:v>31960.32</c:v>
                </c:pt>
                <c:pt idx="2">
                  <c:v>474112.94</c:v>
                </c:pt>
                <c:pt idx="3">
                  <c:v>68432.14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4574504717522621E-2"/>
                  <c:y val="-2.2518100454608041E-2"/>
                </c:manualLayout>
              </c:layout>
              <c:showVal val="1"/>
            </c:dLbl>
            <c:dLbl>
              <c:idx val="1"/>
              <c:layout>
                <c:manualLayout>
                  <c:x val="2.4778471568604951E-2"/>
                  <c:y val="-5.7804334919173188E-2"/>
                </c:manualLayout>
              </c:layout>
              <c:showVal val="1"/>
            </c:dLbl>
            <c:dLbl>
              <c:idx val="2"/>
              <c:layout>
                <c:manualLayout>
                  <c:x val="3.0609375358692452E-2"/>
                  <c:y val="-2.5016927695244006E-2"/>
                </c:manualLayout>
              </c:layout>
              <c:showVal val="1"/>
            </c:dLbl>
            <c:dLbl>
              <c:idx val="3"/>
              <c:layout>
                <c:manualLayout>
                  <c:x val="5.828378595532739E-3"/>
                  <c:y val="-4.300215082442511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430449.3</c:v>
                </c:pt>
                <c:pt idx="1">
                  <c:v>30305.19</c:v>
                </c:pt>
                <c:pt idx="2">
                  <c:v>473163.72000000003</c:v>
                </c:pt>
                <c:pt idx="3">
                  <c:v>67585.170000000013</c:v>
                </c:pt>
              </c:numCache>
            </c:numRef>
          </c:val>
        </c:ser>
        <c:shape val="box"/>
        <c:axId val="117815552"/>
        <c:axId val="117825536"/>
        <c:axId val="59223552"/>
      </c:bar3DChart>
      <c:catAx>
        <c:axId val="117815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25536"/>
        <c:crosses val="autoZero"/>
        <c:auto val="1"/>
        <c:lblAlgn val="ctr"/>
        <c:lblOffset val="100"/>
      </c:catAx>
      <c:valAx>
        <c:axId val="117825536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17815552"/>
        <c:crosses val="autoZero"/>
        <c:crossBetween val="between"/>
      </c:valAx>
      <c:serAx>
        <c:axId val="59223552"/>
        <c:scaling>
          <c:orientation val="minMax"/>
        </c:scaling>
        <c:delete val="1"/>
        <c:axPos val="b"/>
        <c:tickLblPos val="none"/>
        <c:crossAx val="117825536"/>
        <c:crosses val="autoZero"/>
      </c:serAx>
    </c:plotArea>
    <c:legend>
      <c:legendPos val="r"/>
      <c:layout>
        <c:manualLayout>
          <c:xMode val="edge"/>
          <c:yMode val="edge"/>
          <c:x val="0.71033894997819169"/>
          <c:y val="2.4082980260817906E-2"/>
          <c:w val="0.28820332407428662"/>
          <c:h val="0.1220632160309752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5820034108438856"/>
          <c:y val="3.4270313846589816E-2"/>
          <c:w val="0.52536653397045441"/>
          <c:h val="0.9013483816889936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1.0457443146916373E-2"/>
                  <c:y val="2.2503358670579753E-3"/>
                </c:manualLayout>
              </c:layout>
              <c:showVal val="1"/>
            </c:dLbl>
            <c:dLbl>
              <c:idx val="3"/>
              <c:layout>
                <c:manualLayout>
                  <c:x val="1.19513635964758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1.1251679335289821E-2"/>
                </c:manualLayout>
              </c:layout>
              <c:showVal val="1"/>
            </c:dLbl>
            <c:dLbl>
              <c:idx val="5"/>
              <c:layout>
                <c:manualLayout>
                  <c:x val="2.9878408991189632E-3"/>
                  <c:y val="4.8529935085415161E-3"/>
                </c:manualLayout>
              </c:layout>
              <c:showVal val="1"/>
            </c:dLbl>
            <c:dLbl>
              <c:idx val="7"/>
              <c:layout>
                <c:manualLayout>
                  <c:x val="8.9635226973569463E-3"/>
                  <c:y val="4.5006717341158908E-3"/>
                </c:manualLayout>
              </c:layout>
              <c:showVal val="1"/>
            </c:dLbl>
            <c:dLbl>
              <c:idx val="8"/>
              <c:layout>
                <c:manualLayout>
                  <c:x val="7.4696022477974133E-3"/>
                  <c:y val="2.2503358670579753E-3"/>
                </c:manualLayout>
              </c:layout>
              <c:showVal val="1"/>
            </c:dLbl>
            <c:dLbl>
              <c:idx val="9"/>
              <c:layout>
                <c:manualLayout>
                  <c:x val="4.4817613486784523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1.3445284046035396E-2"/>
                  <c:y val="-9.0013434682318129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МБТ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71202.7</c:v>
                </c:pt>
                <c:pt idx="1">
                  <c:v>1389</c:v>
                </c:pt>
                <c:pt idx="2">
                  <c:v>6701.2</c:v>
                </c:pt>
                <c:pt idx="3">
                  <c:v>40413.5</c:v>
                </c:pt>
                <c:pt idx="4">
                  <c:v>25970.2</c:v>
                </c:pt>
                <c:pt idx="5">
                  <c:v>5010.3</c:v>
                </c:pt>
                <c:pt idx="6">
                  <c:v>695248.4</c:v>
                </c:pt>
                <c:pt idx="7">
                  <c:v>131540.79999999999</c:v>
                </c:pt>
                <c:pt idx="8">
                  <c:v>120.4</c:v>
                </c:pt>
                <c:pt idx="9">
                  <c:v>41271.300000000003</c:v>
                </c:pt>
                <c:pt idx="10">
                  <c:v>14442.9</c:v>
                </c:pt>
                <c:pt idx="11">
                  <c:v>0</c:v>
                </c:pt>
                <c:pt idx="12">
                  <c:v>109644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1.0182185363296762E-2"/>
                  <c:y val="-4.9346216182941478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109966893392676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1251679335289821E-2"/>
                </c:manualLayout>
              </c:layout>
              <c:showVal val="1"/>
            </c:dLbl>
            <c:dLbl>
              <c:idx val="3"/>
              <c:layout>
                <c:manualLayout>
                  <c:x val="1.0457443146916373E-2"/>
                  <c:y val="-2.2505072242563697E-3"/>
                </c:manualLayout>
              </c:layout>
              <c:showVal val="1"/>
            </c:dLbl>
            <c:dLbl>
              <c:idx val="4"/>
              <c:layout>
                <c:manualLayout>
                  <c:x val="1.4939204495594816E-3"/>
                  <c:y val="6.4256838462355779E-3"/>
                </c:manualLayout>
              </c:layout>
              <c:showVal val="1"/>
            </c:dLbl>
            <c:dLbl>
              <c:idx val="5"/>
              <c:layout>
                <c:manualLayout>
                  <c:x val="2.9878408991189085E-3"/>
                  <c:y val="4.2837892308237183E-3"/>
                </c:manualLayout>
              </c:layout>
              <c:showVal val="1"/>
            </c:dLbl>
            <c:dLbl>
              <c:idx val="7"/>
              <c:layout>
                <c:manualLayout>
                  <c:x val="1.0457443146916373E-2"/>
                  <c:y val="-6.7510076011739291E-3"/>
                </c:manualLayout>
              </c:layout>
              <c:showVal val="1"/>
            </c:dLbl>
            <c:dLbl>
              <c:idx val="8"/>
              <c:layout>
                <c:manualLayout>
                  <c:x val="1.0457443146916373E-2"/>
                  <c:y val="-9.0013434682318129E-3"/>
                </c:manualLayout>
              </c:layout>
              <c:showVal val="1"/>
            </c:dLbl>
            <c:dLbl>
              <c:idx val="9"/>
              <c:layout>
                <c:manualLayout>
                  <c:x val="7.2860970587176922E-3"/>
                  <c:y val="-2.2503358670579753E-3"/>
                </c:manualLayout>
              </c:layout>
              <c:showVal val="1"/>
            </c:dLbl>
            <c:dLbl>
              <c:idx val="10"/>
              <c:layout>
                <c:manualLayout>
                  <c:x val="1.3445284046035396E-2"/>
                  <c:y val="-9.0013434682318129E-3"/>
                </c:manualLayout>
              </c:layout>
              <c:showVal val="1"/>
            </c:dLbl>
            <c:dLbl>
              <c:idx val="11"/>
              <c:layout>
                <c:manualLayout>
                  <c:x val="-1.0876211398918882E-3"/>
                  <c:y val="-2.467226482587411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МБТ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70289.8</c:v>
                </c:pt>
                <c:pt idx="1">
                  <c:v>1389</c:v>
                </c:pt>
                <c:pt idx="2">
                  <c:v>6690.4</c:v>
                </c:pt>
                <c:pt idx="3">
                  <c:v>39994.300000000003</c:v>
                </c:pt>
                <c:pt idx="4">
                  <c:v>25314.2</c:v>
                </c:pt>
                <c:pt idx="5">
                  <c:v>4087</c:v>
                </c:pt>
                <c:pt idx="6">
                  <c:v>693329.6</c:v>
                </c:pt>
                <c:pt idx="7">
                  <c:v>131450.6</c:v>
                </c:pt>
                <c:pt idx="8">
                  <c:v>120.4</c:v>
                </c:pt>
                <c:pt idx="9">
                  <c:v>38802.400000000001</c:v>
                </c:pt>
                <c:pt idx="10">
                  <c:v>14267.2</c:v>
                </c:pt>
                <c:pt idx="11">
                  <c:v>0</c:v>
                </c:pt>
                <c:pt idx="12">
                  <c:v>109604</c:v>
                </c:pt>
              </c:numCache>
            </c:numRef>
          </c:val>
        </c:ser>
        <c:gapWidth val="75"/>
        <c:axId val="149699200"/>
        <c:axId val="149709184"/>
      </c:barChart>
      <c:catAx>
        <c:axId val="149699200"/>
        <c:scaling>
          <c:orientation val="minMax"/>
        </c:scaling>
        <c:axPos val="l"/>
        <c:majorTickMark val="none"/>
        <c:tickLblPos val="nextTo"/>
        <c:txPr>
          <a:bodyPr rot="0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9709184"/>
        <c:crosses val="autoZero"/>
        <c:auto val="1"/>
        <c:lblAlgn val="ctr"/>
        <c:lblOffset val="100"/>
      </c:catAx>
      <c:valAx>
        <c:axId val="149709184"/>
        <c:scaling>
          <c:orientation val="minMax"/>
        </c:scaling>
        <c:axPos val="b"/>
        <c:numFmt formatCode="#,##0.0" sourceLinked="1"/>
        <c:majorTickMark val="none"/>
        <c:tickLblPos val="none"/>
        <c:crossAx val="149699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1678816043343"/>
          <c:y val="0.94847006322805461"/>
          <c:w val="0.50349400937899724"/>
          <c:h val="3.8678569079474416E-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0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5637279879055969E-2"/>
                  <c:y val="4.8305466637412302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5.8386740950194818E-2"/>
                  <c:y val="0.13740767390456618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1.8815527336629681E-2"/>
                  <c:y val="0.10850861199230805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7.1363075718205729E-2"/>
                  <c:y val="6.1881119343424808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3.862370167137924E-4"/>
                  <c:y val="-0.17111598045067691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9.5019457431618967E-4"/>
                  <c:y val="-9.8531309672430983E-2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1.8550597057782801E-2"/>
                  <c:y val="-3.8348444360982128E-2"/>
                </c:manualLayout>
              </c:layout>
              <c:showVal val="1"/>
              <c:showPercent val="1"/>
            </c:dLbl>
            <c:dLbl>
              <c:idx val="7"/>
              <c:layout>
                <c:manualLayout>
                  <c:x val="-3.9319129874856522E-2"/>
                  <c:y val="3.4981957148747252E-2"/>
                </c:manualLayout>
              </c:layout>
              <c:showVal val="1"/>
              <c:showPercent val="1"/>
            </c:dLbl>
            <c:dLbl>
              <c:idx val="8"/>
              <c:layout>
                <c:manualLayout>
                  <c:x val="7.5412802516843833E-2"/>
                  <c:y val="0.11505251892511299"/>
                </c:manualLayout>
              </c:layout>
              <c:showVal val="1"/>
              <c:showPercent val="1"/>
            </c:dLbl>
            <c:dLbl>
              <c:idx val="9"/>
              <c:layout>
                <c:manualLayout>
                  <c:x val="4.5203281166885982E-2"/>
                  <c:y val="5.5769161367507293E-2"/>
                </c:manualLayout>
              </c:layout>
              <c:showVal val="1"/>
              <c:showPercent val="1"/>
            </c:dLbl>
            <c:dLbl>
              <c:idx val="10"/>
              <c:layout>
                <c:manualLayout>
                  <c:x val="3.751168845712366E-2"/>
                  <c:y val="0.12705862401661749"/>
                </c:manualLayout>
              </c:layout>
              <c:showVal val="1"/>
              <c:showPercent val="1"/>
            </c:dLbl>
            <c:dLbl>
              <c:idx val="11"/>
              <c:layout>
                <c:manualLayout>
                  <c:x val="-3.9693104472848392E-2"/>
                  <c:y val="0.12863088628261055"/>
                </c:manualLayout>
              </c:layout>
              <c:showVal val="1"/>
              <c:showPercent val="1"/>
            </c:dLbl>
            <c:dLbl>
              <c:idx val="13"/>
              <c:layout>
                <c:manualLayout>
                  <c:x val="8.4654945547187777E-2"/>
                  <c:y val="0.14521101944105647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Лист1!$A$2:$A$15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70289.8</c:v>
                </c:pt>
                <c:pt idx="1">
                  <c:v>1389</c:v>
                </c:pt>
                <c:pt idx="2">
                  <c:v>6690.4</c:v>
                </c:pt>
                <c:pt idx="3">
                  <c:v>39994.300000000003</c:v>
                </c:pt>
                <c:pt idx="4">
                  <c:v>25314.2</c:v>
                </c:pt>
                <c:pt idx="5">
                  <c:v>4087</c:v>
                </c:pt>
                <c:pt idx="6">
                  <c:v>693329.6</c:v>
                </c:pt>
                <c:pt idx="7">
                  <c:v>131450.6</c:v>
                </c:pt>
                <c:pt idx="8">
                  <c:v>120.4</c:v>
                </c:pt>
                <c:pt idx="9">
                  <c:v>38802.400000000001</c:v>
                </c:pt>
                <c:pt idx="10">
                  <c:v>14267.2</c:v>
                </c:pt>
                <c:pt idx="11">
                  <c:v>0</c:v>
                </c:pt>
                <c:pt idx="12">
                  <c:v>109604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удельный вес,%</c:v>
                </c:pt>
              </c:strCache>
            </c:strRef>
          </c:tx>
          <c:cat>
            <c:strRef>
              <c:f>Лист1!$A$2:$A$15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Лист1!$C$2:$C$15</c:f>
              <c:numCache>
                <c:formatCode>0.0</c:formatCode>
                <c:ptCount val="14"/>
                <c:pt idx="0">
                  <c:v>6.1910853226292177</c:v>
                </c:pt>
                <c:pt idx="1">
                  <c:v>0.1223423243931834</c:v>
                </c:pt>
                <c:pt idx="2">
                  <c:v>0.58928659979852716</c:v>
                </c:pt>
                <c:pt idx="3">
                  <c:v>3.5226750356215231</c:v>
                </c:pt>
                <c:pt idx="4">
                  <c:v>2.2296602362519247</c:v>
                </c:pt>
                <c:pt idx="5">
                  <c:v>0.35998061900283701</c:v>
                </c:pt>
                <c:pt idx="6">
                  <c:v>61.068074034986388</c:v>
                </c:pt>
                <c:pt idx="7">
                  <c:v>11.578093554268246</c:v>
                </c:pt>
                <c:pt idx="8">
                  <c:v>1.0604763035953407E-2</c:v>
                </c:pt>
                <c:pt idx="9">
                  <c:v>3.4176931663312162</c:v>
                </c:pt>
                <c:pt idx="10">
                  <c:v>1.2566468038750369</c:v>
                </c:pt>
                <c:pt idx="11">
                  <c:v>0</c:v>
                </c:pt>
                <c:pt idx="12">
                  <c:v>9.6538575398059567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22449218521917"/>
          <c:y val="0"/>
          <c:w val="0.33242431199081984"/>
          <c:h val="0.86761618788198736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perspective val="30"/>
    </c:view3D>
    <c:plotArea>
      <c:layout>
        <c:manualLayout>
          <c:layoutTarget val="inner"/>
          <c:xMode val="edge"/>
          <c:yMode val="edge"/>
          <c:x val="0.11054734136621376"/>
          <c:y val="2.6700963277725611E-2"/>
          <c:w val="0.88921873477485358"/>
          <c:h val="0.87831867169143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dLbls>
            <c:dLbl>
              <c:idx val="0"/>
              <c:layout>
                <c:manualLayout>
                  <c:x val="2.7777774739963391E-3"/>
                  <c:y val="-2.8184255288058072E-2"/>
                </c:manualLayout>
              </c:layout>
              <c:showVal val="1"/>
            </c:dLbl>
            <c:dLbl>
              <c:idx val="1"/>
              <c:layout>
                <c:manualLayout>
                  <c:x val="2.2222219791970806E-2"/>
                  <c:y val="-3.468810409708845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Ирбейского района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1075630.6000000001</c:v>
                </c:pt>
                <c:pt idx="1">
                  <c:v>67324.100000000006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3.9172239810559992E-2"/>
                  <c:y val="-1.6888770682270023E-2"/>
                </c:manualLayout>
              </c:layout>
              <c:showVal val="1"/>
            </c:dLbl>
            <c:dLbl>
              <c:idx val="1"/>
              <c:layout>
                <c:manualLayout>
                  <c:x val="3.1799646566092896E-2"/>
                  <c:y val="-3.790563060310185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Ирбейского района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1069359.3</c:v>
                </c:pt>
                <c:pt idx="1">
                  <c:v>65979.600000000006</c:v>
                </c:pt>
              </c:numCache>
            </c:numRef>
          </c:val>
        </c:ser>
        <c:shape val="cylinder"/>
        <c:axId val="151390080"/>
        <c:axId val="151391616"/>
        <c:axId val="0"/>
      </c:bar3DChart>
      <c:catAx>
        <c:axId val="151390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91616"/>
        <c:crosses val="autoZero"/>
        <c:auto val="1"/>
        <c:lblAlgn val="ctr"/>
        <c:lblOffset val="100"/>
      </c:catAx>
      <c:valAx>
        <c:axId val="15139161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90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13048861215142"/>
          <c:y val="0.41293917495573512"/>
          <c:w val="0.16286951412188166"/>
          <c:h val="0.2369938387645034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60"/>
      <c:perspective val="30"/>
    </c:view3D>
    <c:plotArea>
      <c:layout>
        <c:manualLayout>
          <c:layoutTarget val="inner"/>
          <c:xMode val="edge"/>
          <c:yMode val="edge"/>
          <c:x val="7.2267146717785525E-3"/>
          <c:y val="0"/>
          <c:w val="0.61569711597860421"/>
          <c:h val="0.94598035167192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explosion val="10"/>
          <c:dPt>
            <c:idx val="3"/>
            <c:explosion val="18"/>
          </c:dPt>
          <c:dLbls>
            <c:dLbl>
              <c:idx val="0"/>
              <c:layout>
                <c:manualLayout>
                  <c:x val="-0.10659620373280868"/>
                  <c:y val="0.12343631389419731"/>
                </c:manualLayout>
              </c:layout>
              <c:showVal val="1"/>
            </c:dLbl>
            <c:dLbl>
              <c:idx val="1"/>
              <c:layout>
                <c:manualLayout>
                  <c:x val="-8.2604193861685507E-2"/>
                  <c:y val="5.1579221920908823E-2"/>
                </c:manualLayout>
              </c:layout>
              <c:showVal val="1"/>
            </c:dLbl>
            <c:dLbl>
              <c:idx val="2"/>
              <c:layout>
                <c:manualLayout>
                  <c:x val="-0.17165097540162894"/>
                  <c:y val="5.3186326209172699E-2"/>
                </c:manualLayout>
              </c:layout>
              <c:showVal val="1"/>
            </c:dLbl>
            <c:dLbl>
              <c:idx val="3"/>
              <c:layout>
                <c:manualLayout>
                  <c:x val="-0.11774947131176365"/>
                  <c:y val="-2.2296420826075917E-2"/>
                </c:manualLayout>
              </c:layout>
              <c:showVal val="1"/>
            </c:dLbl>
            <c:dLbl>
              <c:idx val="4"/>
              <c:layout>
                <c:manualLayout>
                  <c:x val="7.51280152755677E-2"/>
                  <c:y val="-0.14513119553781109"/>
                </c:manualLayout>
              </c:layout>
              <c:showVal val="1"/>
            </c:dLbl>
            <c:dLbl>
              <c:idx val="5"/>
              <c:layout>
                <c:manualLayout>
                  <c:x val="-2.5571872124251323E-2"/>
                  <c:y val="-9.0642323854802268E-2"/>
                </c:manualLayout>
              </c:layout>
              <c:showVal val="1"/>
            </c:dLbl>
            <c:dLbl>
              <c:idx val="6"/>
              <c:layout>
                <c:manualLayout>
                  <c:x val="5.2757293234588715E-3"/>
                  <c:y val="-1.21982988913996E-2"/>
                </c:manualLayout>
              </c:layout>
              <c:showVal val="1"/>
            </c:dLbl>
            <c:dLbl>
              <c:idx val="7"/>
              <c:layout>
                <c:manualLayout>
                  <c:x val="-1.2983390392134057E-2"/>
                  <c:y val="7.3947322219120676E-2"/>
                </c:manualLayout>
              </c:layout>
              <c:showVal val="1"/>
            </c:dLbl>
            <c:dLbl>
              <c:idx val="8"/>
              <c:layout>
                <c:manualLayout>
                  <c:x val="-3.1542617928033756E-2"/>
                  <c:y val="7.4949887523224776E-2"/>
                </c:manualLayout>
              </c:layout>
              <c:showVal val="1"/>
            </c:dLbl>
            <c:dLbl>
              <c:idx val="9"/>
              <c:layout>
                <c:manualLayout>
                  <c:x val="9.114241498822899E-2"/>
                  <c:y val="0.1019503131792972"/>
                </c:manualLayout>
              </c:layout>
              <c:showVal val="1"/>
            </c:dLbl>
            <c:dLbl>
              <c:idx val="10"/>
              <c:layout>
                <c:manualLayout>
                  <c:x val="8.90237926208301E-2"/>
                  <c:y val="0.16679528974295174"/>
                </c:manualLayout>
              </c:layout>
              <c:showVal val="1"/>
            </c:dLbl>
            <c:dLbl>
              <c:idx val="11"/>
              <c:layout>
                <c:manualLayout>
                  <c:x val="2.0794387790289161E-2"/>
                  <c:y val="0.19751704834669875"/>
                </c:manualLayout>
              </c:layout>
              <c:showVal val="1"/>
            </c:dLbl>
            <c:dLbl>
              <c:idx val="12"/>
              <c:layout>
                <c:manualLayout>
                  <c:x val="-7.2099737311766846E-2"/>
                  <c:y val="0.1857830871811842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Реформирование и модернизация жилищно-коммунального хозяйства и  повышение энергетической эффективности</c:v>
                </c:pt>
                <c:pt idx="1">
                  <c:v>Охрана окружающей среды, воспроизводство природных ресурсов</c:v>
                </c:pt>
                <c:pt idx="2">
                  <c:v>Молодежь Ирбейского района в ХХI веке</c:v>
                </c:pt>
                <c:pt idx="3">
                  <c:v>Развитие транспортной системы Ирбейского района</c:v>
                </c:pt>
                <c:pt idx="4">
                  <c:v>Развитие образования Ирбейского района</c:v>
                </c:pt>
                <c:pt idx="5">
                  <c:v>Развитие культуры Ирбейского района</c:v>
                </c:pt>
                <c:pt idx="6">
                  <c:v>Развитие физической культуры и спорта в Ирбейском районе</c:v>
                </c:pt>
                <c:pt idx="7">
                  <c:v>Система социальной поддержки населения Ирбейского района</c:v>
                </c:pt>
                <c:pt idx="8">
                  <c:v>Управление муниципальными финансами</c:v>
                </c:pt>
                <c:pt idx="9">
                  <c:v>Защита населения и территории Ирбейского района от чрезвычайных ситуаций природного и техногенного характера</c:v>
                </c:pt>
                <c:pt idx="10">
                  <c:v>Развитие субъектов малого и среднего предпринимательства на территории Ирбейского района </c:v>
                </c:pt>
                <c:pt idx="11">
                  <c:v>Развитие сельского хозяйства в Ирбейском районе</c:v>
                </c:pt>
                <c:pt idx="12">
                  <c:v>Профилактика правонарушений на территории Ирбейского района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24249.8</c:v>
                </c:pt>
                <c:pt idx="1">
                  <c:v>3402.9</c:v>
                </c:pt>
                <c:pt idx="2">
                  <c:v>4622.1000000000004</c:v>
                </c:pt>
                <c:pt idx="3">
                  <c:v>34892</c:v>
                </c:pt>
                <c:pt idx="4">
                  <c:v>724053.6</c:v>
                </c:pt>
                <c:pt idx="5">
                  <c:v>132444.20000000001</c:v>
                </c:pt>
                <c:pt idx="6">
                  <c:v>14267.2</c:v>
                </c:pt>
                <c:pt idx="7">
                  <c:v>2207.5</c:v>
                </c:pt>
                <c:pt idx="8">
                  <c:v>116743.1</c:v>
                </c:pt>
                <c:pt idx="9">
                  <c:v>6491.8</c:v>
                </c:pt>
                <c:pt idx="10">
                  <c:v>886</c:v>
                </c:pt>
                <c:pt idx="11">
                  <c:v>4900.5</c:v>
                </c:pt>
                <c:pt idx="12">
                  <c:v>198.6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003924965695771"/>
          <c:y val="1.9489711627484033E-2"/>
          <c:w val="0.32996075034304589"/>
          <c:h val="0.96422341765196995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0.75815</cdr:x>
      <cdr:y>0.04323</cdr:y>
    </cdr:from>
    <cdr:to>
      <cdr:x>1</cdr:x>
      <cdr:y>0.1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95342" y="237232"/>
          <a:ext cx="1784895" cy="311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0.05818</cdr:x>
      <cdr:y>0.04088</cdr:y>
    </cdr:from>
    <cdr:to>
      <cdr:x>0.12634</cdr:x>
      <cdr:y>0.2677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128672" y="610862"/>
          <a:ext cx="1328697" cy="585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рублей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0.8228</cdr:x>
      <cdr:y>0.90244</cdr:y>
    </cdr:from>
    <cdr:to>
      <cdr:x>0.98902</cdr:x>
      <cdr:y>0.97561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72362" y="5286436"/>
          <a:ext cx="142876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0.81141</cdr:x>
      <cdr:y>0.14852</cdr:y>
    </cdr:from>
    <cdr:to>
      <cdr:x>0.9767</cdr:x>
      <cdr:y>0.19827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69158" y="859745"/>
          <a:ext cx="1440040" cy="28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Тыс.рублей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2B3AB-1C1D-455D-A572-55301BA30726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4DA1D-B00F-4327-A148-194A6F2AD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DA1D-B00F-4327-A148-194A6F2AD1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DA1D-B00F-4327-A148-194A6F2AD1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7474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712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486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80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849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01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55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806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25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2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567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84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04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30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69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2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6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340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01.01.2023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(тыс.руб.)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82663" y="1268760"/>
          <a:ext cx="816133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57147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за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24248"/>
          <a:ext cx="8786842" cy="633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00010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Непрограммные расходы за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год, 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83671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районного бюджета по состоянию на 01.01.2023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1022018"/>
          <a:ext cx="8001024" cy="5407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502"/>
                <a:gridCol w="1273019"/>
                <a:gridCol w="1347902"/>
                <a:gridCol w="898601"/>
              </a:tblGrid>
              <a:tr h="565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Исполнено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</a:tr>
              <a:tr h="212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9438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132 408,9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140 262,5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105,9</a:t>
                      </a:r>
                    </a:p>
                  </a:txBody>
                  <a:tcPr marL="9525" marR="9525" marT="9525" marB="0" anchor="ctr"/>
                </a:tc>
              </a:tr>
              <a:tr h="2121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1001078,7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997627,4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2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1133487,6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1137889,9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100,4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81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РАСХОДЫ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71202,7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70289,8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98,7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1389,0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1389,0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6701,2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6690,4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3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40413,5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39994,3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25970,2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25314,2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97,5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5010,3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4087,0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81,6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695248,4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693329,6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Культура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и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кинематография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131540,8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131450,6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120,4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120,4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41271,3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38802,4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94,0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2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14442,9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14267,2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98,8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3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109644,0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109604,0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1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1142954,7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1135338,9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99,3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8148" y="78579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1763688" y="214291"/>
            <a:ext cx="7380312" cy="78581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районного бюджета по доходам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2022 год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85720" y="1142984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0"/>
            <a:ext cx="8161867" cy="908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налоговых доходов районного бюджета в разрезе источников за 2022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82663" y="980728"/>
          <a:ext cx="8161337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82133" y="142852"/>
            <a:ext cx="7947585" cy="857256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неналоговых доходов районного бюджета в разрезе источников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084"/>
          <a:ext cx="859547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12474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безвозмездных поступлений в районный бюджет за 2022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1800" y="1069057"/>
          <a:ext cx="8712200" cy="578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78579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районного бюджета за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501122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57147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районного бюджета за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(исполнено)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929750" cy="626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00010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по муниципальным программам и непрограммным расходам за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год, 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2847</TotalTime>
  <Words>456</Words>
  <Application>Microsoft Office PowerPoint</Application>
  <PresentationFormat>Экран (4:3)</PresentationFormat>
  <Paragraphs>197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Параллакс</vt:lpstr>
      <vt:lpstr>Основные параметры бюджета на 01.01.2023 г. (тыс.руб.)</vt:lpstr>
      <vt:lpstr>Отчет об исполнении районного бюджета по состоянию на 01.01.2023 года</vt:lpstr>
      <vt:lpstr>Исполнение районного бюджета по доходам  за 2022 год</vt:lpstr>
      <vt:lpstr>Исполнение налоговых доходов районного бюджета в разрезе источников за 2022 год</vt:lpstr>
      <vt:lpstr>Исполнение неналоговых доходов районного бюджета в разрезе источников за 2022 год</vt:lpstr>
      <vt:lpstr>Исполнение безвозмездных поступлений в районный бюджет за 2022 год</vt:lpstr>
      <vt:lpstr>Расходы районного бюджета за 2022 год  </vt:lpstr>
      <vt:lpstr>Расходы районного бюджета за 2022 год (исполнено)</vt:lpstr>
      <vt:lpstr>Расходы по муниципальным программам и непрограммным расходам за 2022 год, тыс.руб.</vt:lpstr>
      <vt:lpstr>Муниципальные программы за 2022 год</vt:lpstr>
      <vt:lpstr> Непрограммные расходы за 2022  год, тыс.руб.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Ирбейского района</dc:title>
  <dc:creator>Юршевич</dc:creator>
  <cp:lastModifiedBy>Пользователь Windows</cp:lastModifiedBy>
  <cp:revision>351</cp:revision>
  <dcterms:modified xsi:type="dcterms:W3CDTF">2023-03-30T07:29:53Z</dcterms:modified>
</cp:coreProperties>
</file>